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2"/>
  </p:notesMasterIdLst>
  <p:handoutMasterIdLst>
    <p:handoutMasterId r:id="rId53"/>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x="16256000" cy="9144000"/>
  <p:notesSz cx="6858000" cy="9144000"/>
  <p:defaultText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014" autoAdjust="0"/>
    <p:restoredTop sz="63796" autoAdjust="0"/>
  </p:normalViewPr>
  <p:slideViewPr>
    <p:cSldViewPr snapToGrid="0">
      <p:cViewPr varScale="1">
        <p:scale>
          <a:sx n="27" d="100"/>
          <a:sy n="27" d="100"/>
        </p:scale>
        <p:origin x="196" y="48"/>
      </p:cViewPr>
      <p:guideLst>
        <p:guide orient="horz" pos="2880"/>
        <p:guide pos="5120"/>
      </p:guideLst>
    </p:cSldViewPr>
  </p:slideViewPr>
  <p:outlineViewPr>
    <p:cViewPr>
      <p:scale>
        <a:sx n="33" d="100"/>
        <a:sy n="33" d="100"/>
      </p:scale>
      <p:origin x="0" y="30336"/>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handoutMaster" Target="handoutMasters/handoutMaster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notesMaster" Target="notesMasters/notes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theme" Target="theme/theme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2015-10-05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5.png>
</file>

<file path=ppt/media/image1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2015-10-05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09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1" indent="-141099"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05"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63" indent="-195774"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34"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726" algn="l" defTabSz="1219090" rtl="0" eaLnBrk="1" latinLnBrk="0" hangingPunct="1">
      <a:defRPr sz="1600" kern="1200">
        <a:solidFill>
          <a:schemeClr val="tx1"/>
        </a:solidFill>
        <a:latin typeface="+mn-lt"/>
        <a:ea typeface="+mn-ea"/>
        <a:cs typeface="+mn-cs"/>
      </a:defRPr>
    </a:lvl6pPr>
    <a:lvl7pPr marL="3657271" algn="l" defTabSz="1219090" rtl="0" eaLnBrk="1" latinLnBrk="0" hangingPunct="1">
      <a:defRPr sz="1600" kern="1200">
        <a:solidFill>
          <a:schemeClr val="tx1"/>
        </a:solidFill>
        <a:latin typeface="+mn-lt"/>
        <a:ea typeface="+mn-ea"/>
        <a:cs typeface="+mn-cs"/>
      </a:defRPr>
    </a:lvl7pPr>
    <a:lvl8pPr marL="4266816" algn="l" defTabSz="1219090" rtl="0" eaLnBrk="1" latinLnBrk="0" hangingPunct="1">
      <a:defRPr sz="1600" kern="1200">
        <a:solidFill>
          <a:schemeClr val="tx1"/>
        </a:solidFill>
        <a:latin typeface="+mn-lt"/>
        <a:ea typeface="+mn-ea"/>
        <a:cs typeface="+mn-cs"/>
      </a:defRPr>
    </a:lvl8pPr>
    <a:lvl9pPr marL="4876361" algn="l" defTabSz="121909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300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a:t>
            </a:r>
            <a:r>
              <a:rPr lang="en-US" baseline="0" dirty="0" smtClean="0"/>
              <a:t> the chef-apply application on the workstation with the "--help" flag to learn more about it. </a:t>
            </a:r>
          </a:p>
          <a:p>
            <a:endParaRPr lang="en-US" baseline="0" dirty="0" smtClean="0"/>
          </a:p>
          <a:p>
            <a:r>
              <a:rPr lang="en-US" baseline="0" dirty="0" smtClean="0"/>
              <a:t>Reading the output you may be left with more questions. Like what is recipe file? What is recipe text? What are resources?</a:t>
            </a:r>
            <a:endParaRPr lang="en-US" dirty="0" smtClean="0"/>
          </a:p>
          <a:p>
            <a:endParaRPr lang="en-US" dirty="0" smtClean="0"/>
          </a:p>
          <a:p>
            <a:r>
              <a:rPr lang="en-US" dirty="0" smtClean="0"/>
              <a:t>Let</a:t>
            </a:r>
            <a:r>
              <a:rPr lang="en-US" baseline="0" dirty="0" smtClean="0"/>
              <a:t> us start</a:t>
            </a:r>
            <a:r>
              <a:rPr lang="en-US" dirty="0" smtClean="0"/>
              <a:t> answering</a:t>
            </a:r>
            <a:r>
              <a:rPr lang="en-US" baseline="0" dirty="0" smtClean="0"/>
              <a:t> those questions by looking at Chef's documentation.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3645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Afterwards,</a:t>
            </a:r>
            <a:r>
              <a:rPr lang="en-US" baseline="0" dirty="0" smtClean="0"/>
              <a:t> let us </a:t>
            </a:r>
            <a:r>
              <a:rPr lang="en-US" dirty="0" smtClean="0"/>
              <a:t>look at a few examples of resources.</a:t>
            </a:r>
          </a:p>
          <a:p>
            <a:endParaRPr lang="en-US" dirty="0" smtClean="0"/>
          </a:p>
          <a:p>
            <a:r>
              <a:rPr lang="en-US" dirty="0" smtClean="0"/>
              <a:t>Instructor Note: This may sound unusual to ask people to read the documentation</a:t>
            </a:r>
            <a:r>
              <a:rPr lang="en-US" baseline="0" dirty="0" smtClean="0"/>
              <a:t> site </a:t>
            </a:r>
            <a:r>
              <a:rPr lang="en-US" dirty="0" smtClean="0"/>
              <a:t>but it is important that they learn to refer to the documentation. This page in an</a:t>
            </a:r>
            <a:r>
              <a:rPr lang="en-US" baseline="0" dirty="0" smtClean="0"/>
              <a:t> important reference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an example of the</a:t>
            </a:r>
            <a:r>
              <a:rPr lang="en-US" baseline="0" dirty="0" smtClean="0"/>
              <a:t> package resource. T</a:t>
            </a:r>
            <a:r>
              <a:rPr lang="en-US" baseline="0" dirty="0" smtClean="0">
                <a:latin typeface="Inconsolata" panose="020B0609030003000000" pitchFamily="49" charset="0"/>
              </a:rPr>
              <a:t>he </a:t>
            </a:r>
            <a:r>
              <a:rPr lang="en-US" dirty="0" smtClean="0"/>
              <a:t>package named '</a:t>
            </a:r>
            <a:r>
              <a:rPr lang="en-US" dirty="0" err="1" smtClean="0"/>
              <a:t>httpd</a:t>
            </a:r>
            <a:r>
              <a:rPr lang="en-US" dirty="0" smtClean="0"/>
              <a:t>' is installed.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 The default action for the package</a:t>
            </a:r>
            <a:r>
              <a:rPr lang="en-US" baseline="0" dirty="0" smtClean="0"/>
              <a:t> resource is create. When you do not specify an action or attributes you can define it without the do and end block.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Service resources are often defined with two actions. The action method can only take one parameter so to provide two actions you need to specify the two actions within an Array.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Inconsolata" panose="020B0609030003000000" pitchFamily="49" charset="0"/>
              </a:rPr>
              <a:t>/etc/</a:t>
            </a:r>
            <a:r>
              <a:rPr lang="en-US" dirty="0" err="1" smtClean="0">
                <a:latin typeface="Inconsolata" panose="020B0609030003000000" pitchFamily="49" charset="0"/>
              </a:rPr>
              <a:t>motd</a:t>
            </a:r>
            <a:r>
              <a:rPr lang="en-US" dirty="0" smtClean="0">
                <a:latin typeface="Inconsolata" panose="020B0609030003000000" pitchFamily="49" charset="0"/>
              </a:rPr>
              <a:t>'</a:t>
            </a:r>
            <a:r>
              <a:rPr lang="en-US" baseline="0" dirty="0" smtClean="0">
                <a:latin typeface="Inconsolata" panose="020B0609030003000000" pitchFamily="49" charset="0"/>
              </a:rPr>
              <a:t> </a:t>
            </a:r>
            <a:r>
              <a:rPr lang="en-US" dirty="0" smtClean="0"/>
              <a:t>is created with content "This company is the property...".</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The default action for the file resource is to create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Inconsolata" panose="020B0609030003000000" pitchFamily="49" charset="0"/>
              </a:rPr>
              <a:t>/</a:t>
            </a:r>
            <a:r>
              <a:rPr lang="en-US" dirty="0" err="1" smtClean="0">
                <a:latin typeface="Inconsolata" panose="020B0609030003000000" pitchFamily="49" charset="0"/>
              </a:rPr>
              <a:t>etc</a:t>
            </a:r>
            <a:r>
              <a:rPr lang="en-US" dirty="0" smtClean="0">
                <a:latin typeface="Inconsolata" panose="020B0609030003000000" pitchFamily="49" charset="0"/>
              </a:rPr>
              <a:t>/</a:t>
            </a:r>
            <a:r>
              <a:rPr lang="en-US" dirty="0" err="1" smtClean="0">
                <a:latin typeface="Inconsolata" panose="020B0609030003000000" pitchFamily="49" charset="0"/>
              </a:rPr>
              <a:t>php.ini.default</a:t>
            </a:r>
            <a:r>
              <a:rPr lang="en-US" dirty="0" smtClean="0">
                <a:latin typeface="Inconsolata" panose="020B0609030003000000" pitchFamily="49" charset="0"/>
              </a:rPr>
              <a:t>'</a:t>
            </a:r>
            <a:r>
              <a:rPr lang="en-US" baseline="0" dirty="0" smtClean="0">
                <a:latin typeface="Inconsolata" panose="020B0609030003000000"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a:t>
            </a:r>
            <a:r>
              <a:rPr lang="en-US" baseline="0" dirty="0" smtClean="0"/>
              <a:t> A resource's default action is based on the principle of least surprise. So they are often creative actions towards the system. This is why the file resource specified here has the action specified. It is not the default action.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to the `chef-apply` command. It looks like you can supply a resource or resources, in a string</a:t>
            </a:r>
            <a:r>
              <a:rPr lang="en-US" baseline="0" dirty="0" smtClean="0"/>
              <a:t> </a:t>
            </a:r>
            <a:r>
              <a:rPr lang="en-US" dirty="0" smtClean="0"/>
              <a:t>or text, with the -e flag.</a:t>
            </a:r>
          </a:p>
          <a:p>
            <a:endParaRPr lang="en-US" dirty="0" smtClean="0"/>
          </a:p>
          <a:p>
            <a:r>
              <a:rPr lang="en-US" dirty="0" smtClean="0"/>
              <a:t>Editors are software and software is delivered to our system through packages. So it seems like you could use the package resource to install our preferred editor.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Install the editor package of your choice. In this example</a:t>
            </a:r>
            <a:r>
              <a:rPr lang="en-US" baseline="0" dirty="0" smtClean="0"/>
              <a:t> we are choosing to install the nano package which installs the nano editor.</a:t>
            </a:r>
            <a:endParaRPr lang="en-US" dirty="0" smtClean="0"/>
          </a:p>
          <a:p>
            <a:endParaRPr lang="en-US" dirty="0" smtClean="0"/>
          </a:p>
          <a:p>
            <a:r>
              <a:rPr lang="en-US" dirty="0" smtClean="0"/>
              <a:t>You are invited</a:t>
            </a:r>
            <a:r>
              <a:rPr lang="en-US" baseline="0" dirty="0" smtClean="0"/>
              <a:t> to change the value here to install the editor of your choice.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25502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editor is installed by again using the `which` command</a:t>
            </a:r>
            <a:r>
              <a:rPr lang="en-US" baseline="0" dirty="0" smtClean="0"/>
              <a:t> followed by either </a:t>
            </a:r>
            <a:r>
              <a:rPr lang="en-US" baseline="0" dirty="0" err="1" smtClean="0"/>
              <a:t>nano</a:t>
            </a:r>
            <a:r>
              <a:rPr lang="en-US" baseline="0" dirty="0" smtClean="0"/>
              <a:t>, emacs or vim.</a:t>
            </a:r>
          </a:p>
          <a:p>
            <a:endParaRPr lang="en-US" dirty="0" smtClean="0"/>
          </a:p>
          <a:p>
            <a:r>
              <a:rPr lang="en-US" dirty="0" smtClean="0"/>
              <a:t>The '</a:t>
            </a:r>
            <a:r>
              <a:rPr lang="en-US" b="0" dirty="0" smtClean="0"/>
              <a:t>which'</a:t>
            </a:r>
            <a:r>
              <a:rPr lang="en-US" dirty="0" smtClean="0"/>
              <a:t> command reports where it was able to find the executable.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2276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What would happen if you ran the installation command again?</a:t>
            </a:r>
            <a:r>
              <a:rPr lang="en-US" sz="1200" baseline="0" dirty="0" smtClean="0"/>
              <a:t> </a:t>
            </a:r>
            <a:r>
              <a:rPr lang="en-US" dirty="0" smtClean="0"/>
              <a:t>Before you execute the command</a:t>
            </a:r>
            <a:r>
              <a:rPr lang="en-US" baseline="0" dirty="0" smtClean="0"/>
              <a:t> t</a:t>
            </a:r>
            <a:r>
              <a:rPr lang="en-US" dirty="0" smtClean="0"/>
              <a:t>hink about what will happen. Think about what you would want to happen. Look at the output from the previous execution. Then take a guess. Write it down or type out what you think will happen.</a:t>
            </a:r>
            <a:r>
              <a:rPr lang="en-US" baseline="0" dirty="0" smtClean="0"/>
              <a:t> Then execute the command again.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sz="1200" dirty="0" smtClean="0"/>
              <a:t>What would happen if the package were to become uninstalled? </a:t>
            </a:r>
            <a:r>
              <a:rPr lang="en-US" dirty="0" smtClean="0"/>
              <a:t>What would the output be if you ran installation command again? Was there a situation where the package was already uninstalled and we executed this resource text?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packages on a virtual workstation, use the 'chef-apply' command, create a basic Chef recipe file and define Chef Resources.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Test and repair means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an editor using `chef-apply`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your editor 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endParaRPr lang="en-US" dirty="0" smtClean="0"/>
          </a:p>
          <a:p>
            <a:pPr marL="228600" indent="-228600">
              <a:buAutoNum type="arabicPeriod"/>
            </a:pPr>
            <a:r>
              <a:rPr lang="en-US" dirty="0" smtClean="0"/>
              <a:t>Save the file</a:t>
            </a:r>
            <a:r>
              <a:rPr lang="en-US" baseline="0" dirty="0" smtClean="0"/>
              <a:t> and r</a:t>
            </a:r>
            <a:r>
              <a:rPr lang="en-US" dirty="0" smtClean="0"/>
              <a:t>eturn to the terminal and the `chef-apply` command.</a:t>
            </a:r>
          </a:p>
          <a:p>
            <a:pPr marL="228600" indent="-228600">
              <a:buAutoNum type="arabicPeriod"/>
            </a:pPr>
            <a:endParaRPr lang="en-US" dirty="0" smtClean="0"/>
          </a:p>
          <a:p>
            <a:pPr marL="228600" indent="-228600">
              <a:buAutoNum type="arabicPeriod"/>
            </a:pPr>
            <a:endParaRPr lang="en-US" dirty="0" smtClean="0"/>
          </a:p>
          <a:p>
            <a:pPr marL="0" indent="0">
              <a:buNone/>
            </a:pPr>
            <a:r>
              <a:rPr lang="en-US" dirty="0" smtClean="0"/>
              <a:t>Instructor Note: The default action is to create the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were to use '--</a:t>
            </a:r>
            <a:r>
              <a:rPr lang="en-US" b="0" dirty="0" smtClean="0"/>
              <a:t>help'</a:t>
            </a:r>
            <a:r>
              <a:rPr lang="en-US" dirty="0" smtClean="0"/>
              <a:t> flag</a:t>
            </a:r>
            <a:r>
              <a:rPr lang="en-US" baseline="0" dirty="0" smtClean="0"/>
              <a:t> </a:t>
            </a:r>
            <a:r>
              <a:rPr lang="en-US" dirty="0" smtClean="0"/>
              <a:t>again, it </a:t>
            </a:r>
            <a:r>
              <a:rPr lang="en-US" baseline="0" dirty="0" smtClean="0"/>
              <a:t>looks</a:t>
            </a:r>
            <a:r>
              <a:rPr lang="en-US" dirty="0" smtClean="0"/>
              <a:t> like you can provide a recipe file directly to the `chef-apply` command.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33277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Type the specified command</a:t>
            </a:r>
            <a:r>
              <a:rPr lang="en-US" b="0" baseline="0" dirty="0" smtClean="0"/>
              <a:t> </a:t>
            </a:r>
            <a:r>
              <a:rPr lang="en-US" baseline="0" dirty="0" smtClean="0"/>
              <a:t>to apply the recipe file. Y</a:t>
            </a:r>
            <a:r>
              <a:rPr lang="en-US" dirty="0" smtClean="0"/>
              <a:t>ou should see that a file named 'hello.txt' was created and the contents updated to include your 'Hello, World!' text.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a:t>
            </a:r>
            <a:r>
              <a:rPr lang="en-US" baseline="0" dirty="0" smtClean="0"/>
              <a:t> The output that shows the contents of the file have been modified is being displayed in a format similar to a git diff (http://</a:t>
            </a:r>
            <a:r>
              <a:rPr lang="en-US" baseline="0" dirty="0" err="1" smtClean="0"/>
              <a:t>stackoverflow.com</a:t>
            </a:r>
            <a:r>
              <a:rPr lang="en-US" baseline="0" dirty="0" smtClean="0"/>
              <a:t>/questions/2529441/how-to-read-the-output-from-git-diff).</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Lets look at the</a:t>
            </a:r>
            <a:r>
              <a:rPr lang="en-US" baseline="0" dirty="0" smtClean="0"/>
              <a:t> contents of the</a:t>
            </a:r>
            <a:r>
              <a:rPr lang="en-US" dirty="0" smtClean="0"/>
              <a:t> '</a:t>
            </a:r>
            <a:r>
              <a:rPr lang="en-US" dirty="0" err="1" smtClean="0"/>
              <a:t>hello.txt</a:t>
            </a:r>
            <a:r>
              <a:rPr lang="en-US" dirty="0" smtClean="0"/>
              <a:t>' file</a:t>
            </a:r>
            <a:r>
              <a:rPr lang="en-US" baseline="0" dirty="0" smtClean="0"/>
              <a:t> to prove that it was created and the contents of file is what we wrote in the recipe.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What happens when I run the command again?</a:t>
            </a:r>
          </a:p>
          <a:p>
            <a:endParaRPr lang="en-US" sz="1200" dirty="0" smtClean="0"/>
          </a:p>
          <a:p>
            <a:r>
              <a:rPr lang="en-US" sz="1200" dirty="0" smtClean="0"/>
              <a:t>Again, before you run the command -- think about it. What are your expectations now from the last time you ran it? What will the output look like?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Modify the contents of '</a:t>
            </a:r>
            <a:r>
              <a:rPr lang="en-US" sz="1200" dirty="0" err="1" smtClean="0"/>
              <a:t>hello.txt</a:t>
            </a:r>
            <a:r>
              <a:rPr lang="en-US" sz="1200" dirty="0" smtClean="0"/>
              <a:t>'. Save the file with the new contents.</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think about what will</a:t>
            </a:r>
            <a:r>
              <a:rPr lang="en-US" sz="1200" baseline="0" dirty="0" smtClean="0"/>
              <a:t> </a:t>
            </a:r>
            <a:r>
              <a:rPr lang="en-US" sz="1200" dirty="0" smtClean="0"/>
              <a:t>happen if you applied this recipe file again.</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use `chef-apply</a:t>
            </a:r>
            <a:r>
              <a:rPr lang="en-US" sz="1200" baseline="0" dirty="0" smtClean="0"/>
              <a:t>` to </a:t>
            </a:r>
            <a:r>
              <a:rPr lang="en-US" sz="1200" dirty="0" smtClean="0"/>
              <a:t>apply the</a:t>
            </a:r>
            <a:r>
              <a:rPr lang="en-US" sz="1200" baseline="0" dirty="0" smtClean="0"/>
              <a:t> recipe file again.</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During</a:t>
            </a:r>
            <a:r>
              <a:rPr lang="en-US" baseline="0" dirty="0" smtClean="0"/>
              <a:t> this course we are going to need our workstations to have an editor installed. </a:t>
            </a:r>
            <a:r>
              <a:rPr lang="en-US" dirty="0" smtClean="0"/>
              <a:t>There are at least three command-line editors that we can choose from</a:t>
            </a:r>
            <a:r>
              <a:rPr lang="en-US" baseline="0" dirty="0" smtClean="0"/>
              <a:t> on the Linux workstation: Emacs, Nano, or Vim.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of course, what would happen if the file was removed?</a:t>
            </a:r>
          </a:p>
          <a:p>
            <a:endParaRPr lang="en-US" dirty="0" smtClean="0"/>
          </a:p>
          <a:p>
            <a:r>
              <a:rPr lang="en-US" dirty="0" smtClean="0"/>
              <a:t>At this point you hopefully you are starting to understand the concept of test and repair.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would happen</a:t>
            </a:r>
            <a:r>
              <a:rPr lang="en-US" baseline="0" dirty="0" smtClean="0"/>
              <a:t> if the file permissions, owner or group of the file changed? In the resource that we defined have we specified the values that we desired in our policy.</a:t>
            </a:r>
            <a:endParaRPr lang="en-US" dirty="0" smtClean="0"/>
          </a:p>
          <a:p>
            <a:endParaRPr lang="en-US" dirty="0" smtClean="0"/>
          </a:p>
          <a:p>
            <a:r>
              <a:rPr lang="en-US" dirty="0" smtClean="0"/>
              <a:t>Instructor</a:t>
            </a:r>
            <a:r>
              <a:rPr lang="en-US" baseline="0" dirty="0" smtClean="0"/>
              <a:t> Note: The learner is encouraged to change the file permissions, owner, and group here but it is not required. From the resource definition they have not set any of these attributes so Chef is relying on the default values provided by the file resource. This prepares them for the next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recipe</a:t>
            </a:r>
            <a:r>
              <a:rPr lang="en-US" baseline="0"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attributes</a:t>
            </a:r>
            <a:r>
              <a:rPr lang="en-US" baseline="0" dirty="0" smtClean="0"/>
              <a:t> </a:t>
            </a:r>
            <a:r>
              <a:rPr lang="en-US" dirty="0" smtClean="0"/>
              <a:t>to our resource.</a:t>
            </a:r>
          </a:p>
          <a:p>
            <a:endParaRPr lang="en-US" dirty="0" smtClean="0"/>
          </a:p>
          <a:p>
            <a:r>
              <a:rPr lang="en-US" dirty="0" smtClean="0"/>
              <a:t>The contents of this block contains attributes (and other things) that help describe the state of the resource. In this instance, the source attribute 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Could you 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then see if you can find the default one.</a:t>
            </a:r>
          </a:p>
          <a:p>
            <a:pPr marL="228600" indent="-228600">
              <a:buAutoNum type="arabicPeriod"/>
            </a:pPr>
            <a:r>
              <a:rPr lang="en-US" dirty="0" smtClean="0"/>
              <a:t>Find the list of attributes and find the default values for mode, owner, and group.</a:t>
            </a:r>
          </a:p>
          <a:p>
            <a:endParaRPr lang="en-US" dirty="0" smtClean="0"/>
          </a:p>
          <a:p>
            <a:r>
              <a:rPr lang="en-US" dirty="0" smtClean="0"/>
              <a:t>The reason for doing this is that we want you to return to the file resource in the the</a:t>
            </a:r>
            <a:r>
              <a:rPr lang="en-US" baseline="0" dirty="0" smtClean="0"/>
              <a:t> recipe file and add the action, if necessary, and </a:t>
            </a:r>
            <a:r>
              <a:rPr lang="en-US" dirty="0" smtClean="0"/>
              <a:t>attributes for mode, owner and group.</a:t>
            </a:r>
          </a:p>
          <a:p>
            <a:endParaRPr lang="en-US" dirty="0" smtClean="0"/>
          </a:p>
          <a:p>
            <a:r>
              <a:rPr lang="en-US" dirty="0" smtClean="0"/>
              <a:t>Instructor</a:t>
            </a:r>
            <a:r>
              <a:rPr lang="en-US" baseline="0" dirty="0" smtClean="0"/>
              <a:t> Note: Allow 10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we tend to save ourselves the keystrokes and forgo expressing them.</a:t>
            </a:r>
          </a:p>
          <a:p>
            <a:endParaRPr lang="en-US" dirty="0" smtClean="0"/>
          </a:p>
          <a:p>
            <a:r>
              <a:rPr lang="en-US" dirty="0" smtClean="0"/>
              <a:t>The file resource in the</a:t>
            </a:r>
            <a:r>
              <a:rPr lang="en-US" baseline="0" dirty="0" smtClean="0"/>
              <a:t> recipe </a:t>
            </a:r>
            <a:r>
              <a:rPr lang="en-US" dirty="0" smtClean="0"/>
              <a:t>may or</a:t>
            </a:r>
            <a:r>
              <a:rPr lang="en-US" baseline="0" dirty="0" smtClean="0"/>
              <a:t> may not need to specify the </a:t>
            </a:r>
            <a:r>
              <a:rPr lang="en-US" dirty="0" smtClean="0"/>
              <a:t>three attributes: mode; owner; and group.</a:t>
            </a:r>
            <a:endParaRPr lang="en-US" baseline="0" dirty="0" smtClean="0"/>
          </a:p>
          <a:p>
            <a:endParaRPr lang="en-US" dirty="0" smtClean="0"/>
          </a:p>
          <a:p>
            <a:r>
              <a:rPr lang="en-US" dirty="0" smtClean="0"/>
              <a:t>The mode default</a:t>
            </a:r>
            <a:r>
              <a:rPr lang="en-US" baseline="0" dirty="0" smtClean="0"/>
              <a:t> value is "0644". That value could change depending on the Operating System we are currently running.</a:t>
            </a:r>
          </a:p>
          <a:p>
            <a:r>
              <a:rPr lang="en-US" baseline="0" dirty="0" smtClean="0"/>
              <a:t>The default owner is the current user. That value could change depending on who applies this policy.</a:t>
            </a:r>
          </a:p>
          <a:p>
            <a:r>
              <a:rPr lang="en-US" baseline="0" dirty="0" smtClean="0"/>
              <a:t>The default group is the POSIX group. In this instance this will be root. This could change depending on the system.</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b="1" dirty="0" smtClean="0">
                <a:latin typeface="Inconsolata"/>
                <a:cs typeface="Inconsolata"/>
              </a:rPr>
              <a:t>Emacs</a:t>
            </a:r>
            <a:r>
              <a:rPr lang="en-US" b="0" dirty="0" smtClean="0">
                <a:latin typeface="Inconsolata"/>
                <a:cs typeface="Inconsolata"/>
              </a:rPr>
              <a:t>:</a:t>
            </a:r>
            <a:r>
              <a:rPr lang="en-US" b="1" dirty="0" smtClean="0">
                <a:latin typeface="Inconsolata"/>
                <a:cs typeface="Inconsolata"/>
              </a:rPr>
              <a:t> </a:t>
            </a:r>
            <a:r>
              <a:rPr lang="en-US" b="0" dirty="0" smtClean="0">
                <a:latin typeface="Inconsolata"/>
                <a:cs typeface="Inconsolata"/>
              </a:rPr>
              <a:t>(</a:t>
            </a:r>
            <a:r>
              <a:rPr lang="en-US" dirty="0" smtClean="0"/>
              <a:t>Emacs is fairly straightforward for editing files.)</a:t>
            </a:r>
            <a:endParaRPr lang="en-US" b="1"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OPEN FILE	$ emacs FILENAME</a:t>
            </a:r>
          </a:p>
          <a:p>
            <a:r>
              <a:rPr lang="en-US" dirty="0" smtClean="0">
                <a:latin typeface="Inconsolata"/>
                <a:cs typeface="Inconsolata"/>
              </a:rPr>
              <a:t>WRITE FILE	ctrl+x, ctrl+w</a:t>
            </a:r>
          </a:p>
          <a:p>
            <a:r>
              <a:rPr lang="en-US" dirty="0" smtClean="0">
                <a:latin typeface="Inconsolata"/>
                <a:cs typeface="Inconsolata"/>
              </a:rPr>
              <a:t>EXIT	 ctrl+x, ctrl+c</a:t>
            </a:r>
          </a:p>
          <a:p>
            <a:endParaRPr lang="en-US" dirty="0" smtClean="0">
              <a:latin typeface="Inconsolata"/>
            </a:endParaRPr>
          </a:p>
          <a:p>
            <a:r>
              <a:rPr lang="en-US" b="1" dirty="0" smtClean="0">
                <a:latin typeface="Inconsolata"/>
              </a:rPr>
              <a:t>Nano</a:t>
            </a:r>
            <a:r>
              <a:rPr lang="en-US" b="0" dirty="0" smtClean="0">
                <a:latin typeface="Inconsolata"/>
              </a:rPr>
              <a:t>:</a:t>
            </a:r>
            <a:r>
              <a:rPr lang="en-US" b="1" dirty="0" smtClean="0">
                <a:latin typeface="Inconsolata"/>
              </a:rPr>
              <a:t> </a:t>
            </a:r>
            <a:r>
              <a:rPr lang="en-US" b="0" dirty="0" smtClean="0">
                <a:latin typeface="Inconsolata"/>
              </a:rPr>
              <a:t>(</a:t>
            </a:r>
            <a:r>
              <a:rPr lang="en-US" dirty="0" smtClean="0"/>
              <a:t>Nano is usually touted as the easiest editor to get started with editing through the command-line.)</a:t>
            </a:r>
            <a:endParaRPr lang="en-US" b="1" dirty="0" smtClean="0">
              <a:latin typeface="Inconsolata"/>
            </a:endParaRPr>
          </a:p>
          <a:p>
            <a:endParaRPr lang="en-US" dirty="0" smtClean="0">
              <a:latin typeface="Inconsolata"/>
            </a:endParaRPr>
          </a:p>
          <a:p>
            <a:pPr>
              <a:lnSpc>
                <a:spcPct val="120000"/>
              </a:lnSpc>
            </a:pPr>
            <a:r>
              <a:rPr lang="en-US" dirty="0" smtClean="0">
                <a:latin typeface="Inconsolata"/>
                <a:cs typeface="Inconsolata"/>
              </a:rPr>
              <a:t>OPEN FILE	$ nano FILENAME</a:t>
            </a:r>
          </a:p>
          <a:p>
            <a:r>
              <a:rPr lang="en-US" dirty="0" smtClean="0">
                <a:latin typeface="Inconsolata"/>
                <a:cs typeface="Inconsolata"/>
              </a:rPr>
              <a:t>WRITE (When</a:t>
            </a:r>
            <a:r>
              <a:rPr lang="en-US" baseline="0" dirty="0" smtClean="0">
                <a:latin typeface="Inconsolata"/>
                <a:cs typeface="Inconsolata"/>
              </a:rPr>
              <a:t> exiting</a:t>
            </a:r>
            <a:r>
              <a:rPr lang="en-US" dirty="0" smtClean="0">
                <a:latin typeface="Inconsolata"/>
                <a:cs typeface="Inconsolata"/>
              </a:rPr>
              <a:t>)</a:t>
            </a:r>
            <a:r>
              <a:rPr lang="en-US" baseline="0" dirty="0" smtClean="0">
                <a:latin typeface="Inconsolata"/>
                <a:cs typeface="Inconsolata"/>
              </a:rPr>
              <a:t> </a:t>
            </a:r>
            <a:r>
              <a:rPr lang="en-US" dirty="0" smtClean="0">
                <a:latin typeface="Inconsolata"/>
                <a:cs typeface="Inconsolata"/>
              </a:rPr>
              <a:t>ctrl+x, y, ENTER</a:t>
            </a:r>
          </a:p>
          <a:p>
            <a:r>
              <a:rPr lang="en-US" dirty="0" smtClean="0">
                <a:latin typeface="Inconsolata"/>
                <a:cs typeface="Inconsolata"/>
              </a:rPr>
              <a:t>EXIT	ctrl+x</a:t>
            </a:r>
          </a:p>
          <a:p>
            <a:endParaRPr lang="en-US" dirty="0" smtClean="0">
              <a:latin typeface="Inconsolata"/>
              <a:cs typeface="Inconsolata"/>
            </a:endParaRPr>
          </a:p>
          <a:p>
            <a:r>
              <a:rPr lang="en-US" b="1" dirty="0" smtClean="0">
                <a:latin typeface="Inconsolata"/>
                <a:cs typeface="Inconsolata"/>
              </a:rPr>
              <a:t>VIM</a:t>
            </a:r>
            <a:r>
              <a:rPr lang="en-US" b="0" dirty="0" smtClean="0">
                <a:latin typeface="Inconsolata"/>
                <a:cs typeface="Inconsolata"/>
              </a:rPr>
              <a:t>: (</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OPEN FILE	$ vim FILENAME</a:t>
            </a:r>
          </a:p>
          <a:p>
            <a:pPr>
              <a:lnSpc>
                <a:spcPct val="120000"/>
              </a:lnSpc>
            </a:pPr>
            <a:r>
              <a:rPr lang="en-US" dirty="0" smtClean="0">
                <a:latin typeface="Inconsolata"/>
                <a:cs typeface="Inconsolata"/>
              </a:rPr>
              <a:t>START EDITING	i</a:t>
            </a:r>
          </a:p>
          <a:p>
            <a:pPr>
              <a:lnSpc>
                <a:spcPct val="120000"/>
              </a:lnSpc>
            </a:pPr>
            <a:r>
              <a:rPr lang="en-US" dirty="0" smtClean="0">
                <a:latin typeface="Inconsolata"/>
                <a:cs typeface="Inconsolata"/>
              </a:rPr>
              <a:t>WRITE FILE	ESC, :w</a:t>
            </a:r>
          </a:p>
          <a:p>
            <a:pPr>
              <a:lnSpc>
                <a:spcPct val="120000"/>
              </a:lnSpc>
            </a:pPr>
            <a:r>
              <a:rPr lang="en-US" dirty="0" smtClean="0">
                <a:latin typeface="Inconsolata"/>
                <a:cs typeface="Inconsolata"/>
              </a:rPr>
              <a:t>EXIT	ESC, :q</a:t>
            </a:r>
          </a:p>
          <a:p>
            <a:pPr>
              <a:lnSpc>
                <a:spcPct val="120000"/>
              </a:lnSpc>
            </a:pPr>
            <a:r>
              <a:rPr lang="en-US" dirty="0" smtClean="0">
                <a:latin typeface="Inconsolata"/>
                <a:cs typeface="Inconsolata"/>
              </a:rPr>
              <a:t>EXIT (don't write) 	ESC, :q!</a:t>
            </a:r>
          </a:p>
          <a:p>
            <a:endParaRPr lang="en-US" dirty="0" smtClean="0">
              <a:latin typeface="Inconsolata"/>
              <a:cs typeface="Inconsolata"/>
            </a:endParaRPr>
          </a:p>
          <a:p>
            <a:endParaRPr lang="en-US" dirty="0" smtClean="0">
              <a:latin typeface="Inconsolata"/>
              <a:cs typeface="Inconsolata"/>
            </a:endParaRPr>
          </a:p>
          <a:p>
            <a:endParaRPr lang="en-US" dirty="0" smtClean="0">
              <a:latin typeface="Inconsolata"/>
              <a:cs typeface="Inconsolata"/>
            </a:endParaRPr>
          </a:p>
          <a:p>
            <a:endParaRPr lang="en-US" dirty="0" smtClean="0">
              <a:latin typeface="Inconsolata"/>
            </a:endParaRPr>
          </a:p>
          <a:p>
            <a:endParaRPr lang="en-US" dirty="0" smtClean="0">
              <a:latin typeface="Inconsolata"/>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60446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baseline="0" dirty="0" smtClean="0"/>
              <a:t>Create a recipe that defines the following resource as its policy. When you are done defining the policy apply the policy to the system.</a:t>
            </a:r>
          </a:p>
          <a:p>
            <a:pPr marL="0" indent="0">
              <a:buFont typeface="Arial" panose="020B0604020202020204" pitchFamily="34" charset="0"/>
              <a:buNone/>
            </a:pPr>
            <a:endParaRPr lang="en-US" baseline="0"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Instructor</a:t>
            </a:r>
            <a:r>
              <a:rPr lang="en-US" baseline="0" dirty="0" smtClean="0"/>
              <a:t> Note: Allow 15 minutes to complete this exercise.</a:t>
            </a:r>
            <a:endParaRPr lang="en-US" dirty="0" smtClean="0"/>
          </a:p>
          <a:p>
            <a:pPr marL="0" indent="0">
              <a:buFont typeface="Arial" panose="020B0604020202020204" pitchFamily="34" charset="0"/>
              <a:buNone/>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931014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a:t>
            </a:r>
            <a:r>
              <a:rPr lang="en-US" baseline="0" dirty="0" smtClean="0"/>
              <a:t> </a:t>
            </a:r>
            <a:r>
              <a:rPr lang="en-US" dirty="0" smtClean="0"/>
              <a:t>version of the recipe</a:t>
            </a:r>
            <a:r>
              <a:rPr lang="en-US" baseline="0" dirty="0" smtClean="0"/>
              <a:t> </a:t>
            </a:r>
            <a:r>
              <a:rPr lang="en-US" dirty="0" smtClean="0"/>
              <a:t>file that installs all the editors, our tree package, and creates the message-of -the-day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This is</a:t>
            </a:r>
            <a:r>
              <a:rPr lang="en-US" baseline="0" dirty="0" smtClean="0"/>
              <a:t> how you apply the created recipe.</a:t>
            </a:r>
            <a:endParaRPr lang="en-US" dirty="0" smtClean="0"/>
          </a:p>
          <a:p>
            <a:pPr marL="0" inden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5685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this Resources module with a discussion.</a:t>
            </a:r>
          </a:p>
          <a:p>
            <a:endParaRPr lang="en-US" dirty="0" smtClean="0"/>
          </a:p>
          <a:p>
            <a:r>
              <a:rPr lang="en-US" dirty="0" smtClean="0"/>
              <a:t>Write down or type out a few words for each of these questions.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these four questions:</a:t>
            </a:r>
          </a:p>
          <a:p>
            <a:endParaRPr lang="en-US" dirty="0" smtClean="0"/>
          </a:p>
          <a:p>
            <a:pPr marL="171450" indent="-171450">
              <a:buFont typeface="Arial" panose="020B0604020202020204" pitchFamily="34" charset="0"/>
              <a:buChar char="•"/>
            </a:pPr>
            <a:r>
              <a:rPr lang="en-US" dirty="0" smtClean="0"/>
              <a:t>What is a resource?</a:t>
            </a:r>
          </a:p>
          <a:p>
            <a:pPr marL="171450" indent="-171450">
              <a:buFont typeface="Arial" panose="020B0604020202020204" pitchFamily="34" charset="0"/>
              <a:buChar char="•"/>
            </a:pPr>
            <a:r>
              <a:rPr lang="en-US" dirty="0" smtClean="0"/>
              <a:t>What are some other possible examples of resources?</a:t>
            </a:r>
          </a:p>
          <a:p>
            <a:pPr marL="171450" indent="-171450">
              <a:buFont typeface="Arial" panose="020B0604020202020204" pitchFamily="34" charset="0"/>
              <a:buChar char="•"/>
            </a:pPr>
            <a:r>
              <a:rPr lang="en-US" dirty="0" smtClean="0"/>
              <a:t>How did the examples resources we wrote describe the desired state of an element of our infrastructure?</a:t>
            </a:r>
          </a:p>
          <a:p>
            <a:pPr marL="171450" indent="-171450">
              <a:buFont typeface="Arial" panose="020B0604020202020204" pitchFamily="34" charset="0"/>
              <a:buChar char="•"/>
            </a:pPr>
            <a:r>
              <a:rPr lang="en-US" dirty="0" smtClean="0"/>
              <a:t>What does it mean for a resource to be a statement of configuration policy?</a:t>
            </a:r>
          </a:p>
          <a:p>
            <a:endParaRPr lang="en-US" dirty="0" smtClean="0"/>
          </a:p>
          <a:p>
            <a:r>
              <a:rPr lang="en-US" dirty="0" smtClean="0"/>
              <a:t>With your answers, turn to another person</a:t>
            </a:r>
            <a:r>
              <a:rPr lang="en-US" baseline="0" dirty="0" smtClean="0"/>
              <a:t> </a:t>
            </a:r>
            <a:r>
              <a:rPr lang="en-US" dirty="0" smtClean="0"/>
              <a:t>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dirty="0" smtClean="0"/>
              <a:t>`chef-apply`</a:t>
            </a:r>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picked your editor, you need to find out if it is already installed. </a:t>
            </a:r>
          </a:p>
          <a:p>
            <a:endParaRPr lang="en-US" dirty="0" smtClean="0"/>
          </a:p>
          <a:p>
            <a:pPr marL="0" indent="0">
              <a:buFont typeface="+mj-lt"/>
              <a:buNone/>
            </a:pPr>
            <a:r>
              <a:rPr lang="en-US" dirty="0" smtClean="0"/>
              <a:t>Use the `which` command to ask the Operating System (OS) if it knows if there is an executable for our text editor in our path.</a:t>
            </a:r>
          </a:p>
          <a:p>
            <a:endParaRPr lang="en-US" dirty="0" smtClean="0"/>
          </a:p>
          <a:p>
            <a:r>
              <a:rPr lang="en-US" dirty="0" smtClean="0"/>
              <a:t>Is nano installed? No, it doesn't look like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0380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vim installed? No, it doesn't look like it either.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83132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emacs installed? Seems like it isn't either.</a:t>
            </a:r>
          </a:p>
          <a:p>
            <a:endParaRPr lang="en-US" dirty="0" smtClean="0"/>
          </a:p>
          <a:p>
            <a:r>
              <a:rPr lang="en-US" dirty="0" smtClean="0"/>
              <a:t>It seems your workstation doesn't have any of the preferred command-line editors installed. So that means there is a little more configuration left for you to do.</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43477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before you figure out the Linux distribution and start installing packages through the distribution's specific package manager,</a:t>
            </a:r>
            <a:r>
              <a:rPr lang="en-US" baseline="0" dirty="0" smtClean="0"/>
              <a:t> </a:t>
            </a:r>
            <a:r>
              <a:rPr lang="en-US" dirty="0" smtClean="0"/>
              <a:t>this seems like a perfect opportunity to experiment with how to solve configuration problems with Chef.</a:t>
            </a:r>
          </a:p>
          <a:p>
            <a:endParaRPr lang="en-US" dirty="0" smtClean="0"/>
          </a:p>
          <a:p>
            <a:r>
              <a:rPr lang="en-US" dirty="0" smtClean="0"/>
              <a:t>One of the best ways to learn a technology is to apply the technology in every situation that it can be applied. A number of chef tools are installed on the system so lets put them to use.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tool we will explore is `chef-apply`. It is a command-line application that allows us to work with resources and recipes files.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282544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0.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2.xml"/><Relationship Id="rId4"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5" y="322704"/>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200"/>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sp>
        <p:nvSpPr>
          <p:cNvPr id="12" name="Title 1"/>
          <p:cNvSpPr txBox="1">
            <a:spLocks/>
          </p:cNvSpPr>
          <p:nvPr userDrawn="1"/>
        </p:nvSpPr>
        <p:spPr bwMode="white">
          <a:xfrm>
            <a:off x="8236089"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Success</a:t>
            </a:r>
            <a:endParaRPr lang="en-US" sz="5900" dirty="0"/>
          </a:p>
        </p:txBody>
      </p:sp>
      <p:sp>
        <p:nvSpPr>
          <p:cNvPr id="13" name="Title 1"/>
          <p:cNvSpPr txBox="1">
            <a:spLocks/>
          </p:cNvSpPr>
          <p:nvPr userDrawn="1"/>
        </p:nvSpPr>
        <p:spPr bwMode="white">
          <a:xfrm>
            <a:off x="622768"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Problem</a:t>
            </a:r>
            <a:endParaRPr lang="en-US" sz="5900"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1" y="268017"/>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3" y="259541"/>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17" tIns="121917" rIns="121917" bIns="121917" rtlCol="0" anchor="ctr">
            <a:noAutofit/>
          </a:bodyPr>
          <a:lstStyle/>
          <a:p>
            <a:endParaRPr lang="en-US" sz="16900"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9" y="318790"/>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4" y="3505073"/>
            <a:ext cx="10974132" cy="2544287"/>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8" y="1337151"/>
            <a:ext cx="14332405" cy="566391"/>
          </a:xfrm>
          <a:ln>
            <a:noFill/>
          </a:ln>
        </p:spPr>
        <p:style>
          <a:lnRef idx="2">
            <a:schemeClr val="accent1"/>
          </a:lnRef>
          <a:fillRef idx="1">
            <a:schemeClr val="lt1"/>
          </a:fillRef>
          <a:effectRef idx="0">
            <a:schemeClr val="accent1"/>
          </a:effectRef>
          <a:fontRef idx="none"/>
        </p:style>
        <p:txBody>
          <a:bodyPr lIns="91438" tIns="0" bIns="0" anchor="ctr" anchorCtr="0">
            <a:normAutofit/>
          </a:bodyPr>
          <a:lstStyle>
            <a:lvl1pPr marL="0" indent="0">
              <a:buNone/>
              <a:defRPr sz="4300">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4"/>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2" y="304801"/>
            <a:ext cx="14337079" cy="827577"/>
          </a:xfrm>
        </p:spPr>
        <p:txBody>
          <a:bodyPr/>
          <a:lstStyle>
            <a:lvl1pPr>
              <a:defRPr sz="5900"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17" tIns="121917" rIns="121917" bIns="121917"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Inconsolata"/>
                <a:cs typeface="Inconsolata"/>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Inconsolata"/>
                <a:cs typeface="Inconsolata"/>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Inconsolata"/>
                <a:cs typeface="Inconsolata"/>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Inconsolata"/>
                <a:cs typeface="Inconsolata"/>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5" y="1348278"/>
            <a:ext cx="14934855" cy="341081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Inconsolata"/>
                <a:cs typeface="Inconsolata"/>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9"/>
            <a:ext cx="14934888" cy="340842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6" y="2775889"/>
            <a:ext cx="14925909"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2" y="3444564"/>
            <a:ext cx="14925909"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3"/>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7" y="1181820"/>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1" y="610930"/>
            <a:ext cx="3162292" cy="3118372"/>
          </a:xfrm>
          <a:prstGeom prst="rect">
            <a:avLst/>
          </a:prstGeom>
        </p:spPr>
      </p:pic>
      <p:sp>
        <p:nvSpPr>
          <p:cNvPr id="14"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7"/>
            <a:ext cx="10972800" cy="1337551"/>
          </a:xfrm>
        </p:spPr>
        <p:txBody>
          <a:bodyPr wrap="square" lIns="91438" tIns="91438" rIns="91438" bIns="91438"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60837"/>
          </a:xfrm>
        </p:spPr>
        <p:txBody>
          <a:bodyPr wrap="square" lIns="91438" tIns="91438" rIns="91438" bIns="91438">
            <a:spAutoFit/>
          </a:bodyPr>
          <a:lstStyle>
            <a:lvl1pPr marL="0" indent="0" algn="l">
              <a:lnSpc>
                <a:spcPct val="90000"/>
              </a:lnSpc>
              <a:spcBef>
                <a:spcPts val="0"/>
              </a:spcBef>
              <a:buNone/>
              <a:defRPr sz="2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7"/>
            <a:ext cx="10972800" cy="512897"/>
          </a:xfrm>
        </p:spPr>
        <p:txBody>
          <a:bodyPr wrap="square" lIns="91438" tIns="91438" rIns="91438" bIns="91438">
            <a:spAutoFit/>
          </a:bodyPr>
          <a:lstStyle>
            <a:lvl1pPr marL="0" indent="0">
              <a:buNone/>
              <a:defRPr sz="2100" b="0" baseline="0">
                <a:solidFill>
                  <a:schemeClr val="accent3">
                    <a:lumMod val="50000"/>
                  </a:schemeClr>
                </a:solidFill>
              </a:defRPr>
            </a:lvl1pPr>
            <a:lvl2pPr marL="309019" indent="0">
              <a:buNone/>
              <a:defRPr sz="2100" b="1"/>
            </a:lvl2pPr>
            <a:lvl3pPr marL="609570" indent="0">
              <a:buNone/>
              <a:defRPr sz="2100" b="1"/>
            </a:lvl3pPr>
            <a:lvl4pPr marL="840275" indent="0">
              <a:buNone/>
              <a:defRPr sz="2100" b="1"/>
            </a:lvl4pPr>
            <a:lvl5pPr marL="1068863" indent="0">
              <a:buNone/>
              <a:defRPr sz="2100"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28055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3"/>
            <a:ext cx="14423693" cy="609651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a:solidFill>
                  <a:schemeClr val="bg1"/>
                </a:solidFill>
                <a:latin typeface="Inconsolata"/>
                <a:cs typeface="Inconsolata"/>
              </a:defRPr>
            </a:lvl1pPr>
          </a:lstStyle>
          <a:p>
            <a:pPr lvl="0"/>
            <a:r>
              <a:rPr lang="en-US" dirty="0" smtClean="0"/>
              <a:t>Enter Command</a:t>
            </a:r>
            <a:endParaRPr lang="en-US" dirty="0"/>
          </a:p>
        </p:txBody>
      </p:sp>
      <p:sp>
        <p:nvSpPr>
          <p:cNvPr id="7" name="Rectangle 6"/>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smtClean="0"/>
              <a:t>©2015 Chef Software Inc.</a:t>
            </a:r>
            <a:endParaRPr lang="en-US" dirty="0"/>
          </a:p>
        </p:txBody>
      </p:sp>
      <p:pic>
        <p:nvPicPr>
          <p:cNvPr id="12" name="Picture 11"/>
          <p:cNvPicPr>
            <a:picLocks noChangeAspect="1"/>
          </p:cNvPicPr>
          <p:nvPr userDrawn="1"/>
        </p:nvPicPr>
        <p:blipFill>
          <a:blip r:embed="rId3"/>
          <a:stretch>
            <a:fillRect/>
          </a:stretch>
        </p:blipFill>
        <p:spPr>
          <a:xfrm>
            <a:off x="257318" y="1590361"/>
            <a:ext cx="557823" cy="354979"/>
          </a:xfrm>
          <a:prstGeom prst="rect">
            <a:avLst/>
          </a:prstGeom>
        </p:spPr>
      </p:pic>
    </p:spTree>
    <p:extLst>
      <p:ext uri="{BB962C8B-B14F-4D97-AF65-F5344CB8AC3E}">
        <p14:creationId xmlns:p14="http://schemas.microsoft.com/office/powerpoint/2010/main" val="43674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4"/>
            <a:ext cx="14423693" cy="584908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6"/>
            <a:ext cx="704149" cy="537891"/>
          </a:xfrm>
          <a:prstGeom prst="rect">
            <a:avLst/>
          </a:prstGeom>
        </p:spPr>
      </p:pic>
      <p:sp>
        <p:nvSpPr>
          <p:cNvPr id="9"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1936043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8"/>
            <a:ext cx="14423693" cy="338666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aseline="0">
                <a:latin typeface="Inconsolata"/>
                <a:cs typeface="Inconsolata"/>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7" name="Content Placeholder 5"/>
          <p:cNvSpPr>
            <a:spLocks noGrp="1"/>
          </p:cNvSpPr>
          <p:nvPr>
            <p:ph sz="quarter" idx="12"/>
          </p:nvPr>
        </p:nvSpPr>
        <p:spPr>
          <a:xfrm>
            <a:off x="1121106" y="5620512"/>
            <a:ext cx="14423695" cy="292608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3" y="3530281"/>
            <a:ext cx="14404273"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6"/>
            <a:ext cx="14404273"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60836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6" y="2113747"/>
            <a:ext cx="7065287" cy="6298733"/>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Inconsolata"/>
                <a:cs typeface="Inconsolata"/>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6" name="Content Placeholder 5"/>
          <p:cNvSpPr>
            <a:spLocks noGrp="1"/>
          </p:cNvSpPr>
          <p:nvPr>
            <p:ph sz="quarter" idx="12"/>
          </p:nvPr>
        </p:nvSpPr>
        <p:spPr>
          <a:xfrm>
            <a:off x="8478347" y="2113749"/>
            <a:ext cx="7066455" cy="6294529"/>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4"/>
            <a:ext cx="7045184"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9883554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6" y="493870"/>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solidFill>
                <a:schemeClr val="bg1">
                  <a:lumMod val="85000"/>
                </a:schemeClr>
              </a:solidFill>
            </a:endParaRPr>
          </a:p>
        </p:txBody>
      </p:sp>
      <p:sp>
        <p:nvSpPr>
          <p:cNvPr id="17" name="TextBox 16"/>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17" tIns="121917" rIns="121917" bIns="121917"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2" y="488145"/>
            <a:ext cx="11554287"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400"/>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6"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1" cy="240053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5" y="5316751"/>
            <a:ext cx="11018907" cy="1631135"/>
          </a:xfrm>
          <a:prstGeom prst="rect">
            <a:avLst/>
          </a:prstGeom>
        </p:spPr>
        <p:txBody>
          <a:bodyPr vert="horz" wrap="square" lIns="121917" tIns="121917" rIns="121917" bIns="121917" rtlCol="0">
            <a:normAutofit/>
          </a:bodyPr>
          <a:lstStyle/>
          <a:p>
            <a:endParaRPr lang="en-US" sz="3200" dirty="0" smtClean="0"/>
          </a:p>
        </p:txBody>
      </p:sp>
      <p:sp>
        <p:nvSpPr>
          <p:cNvPr id="25" name="TextBox 24"/>
          <p:cNvSpPr txBox="1"/>
          <p:nvPr userDrawn="1"/>
        </p:nvSpPr>
        <p:spPr bwMode="white">
          <a:xfrm>
            <a:off x="2228685" y="5129979"/>
            <a:ext cx="11778401" cy="784439"/>
          </a:xfrm>
          <a:prstGeom prst="rect">
            <a:avLst/>
          </a:prstGeom>
        </p:spPr>
        <p:txBody>
          <a:bodyPr vert="horz" wrap="square" lIns="121917" tIns="121917" rIns="121917" bIns="121917"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4" y="5989431"/>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900"/>
            <a:ext cx="11319040" cy="1528233"/>
          </a:xfrm>
        </p:spPr>
        <p:txBody>
          <a:bodyPr anchor="ctr">
            <a:normAutofit/>
          </a:bodyPr>
          <a:lstStyle>
            <a:lvl1pPr marL="121914" indent="0">
              <a:spcBef>
                <a:spcPts val="800"/>
              </a:spcBef>
              <a:buNone/>
              <a:defRPr sz="37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3" y="551456"/>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1" y="551455"/>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9" y="482874"/>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latin typeface="Inconsolata"/>
                <a:cs typeface="Inconsolata"/>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3" y="298922"/>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2"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6"/>
            <a:ext cx="5486400" cy="486833"/>
          </a:xfrm>
          <a:prstGeom prst="rect">
            <a:avLst/>
          </a:prstGeom>
        </p:spPr>
        <p:txBody>
          <a:bodyPr vert="horz" lIns="91438" tIns="45719" rIns="91438" bIns="45719"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6"/>
            <a:ext cx="3657600" cy="486833"/>
          </a:xfrm>
          <a:prstGeom prst="rect">
            <a:avLst/>
          </a:prstGeom>
        </p:spPr>
        <p:txBody>
          <a:bodyPr vert="horz" lIns="91438" tIns="45719" rIns="91438" bIns="45719"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81" y="8178793"/>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090" rtl="0" eaLnBrk="1" latinLnBrk="0" hangingPunct="1">
        <a:lnSpc>
          <a:spcPct val="90000"/>
        </a:lnSpc>
        <a:spcBef>
          <a:spcPct val="0"/>
        </a:spcBef>
        <a:buNone/>
        <a:defRPr lang="en-US" sz="5900" b="1" kern="1200" cap="none" spc="0" baseline="0" dirty="0" smtClean="0">
          <a:ln w="3175">
            <a:noFill/>
          </a:ln>
          <a:solidFill>
            <a:schemeClr val="accent1"/>
          </a:solidFill>
          <a:effectLst/>
          <a:latin typeface="+mj-lt"/>
          <a:ea typeface="+mn-ea"/>
          <a:cs typeface="Arial" charset="0"/>
        </a:defRPr>
      </a:lvl1pPr>
    </p:titleStyle>
    <p:bodyStyle>
      <a:lvl1pPr marL="0" indent="0" algn="l" defTabSz="1219090" rtl="0" eaLnBrk="1" latinLnBrk="0" hangingPunct="1">
        <a:lnSpc>
          <a:spcPct val="100000"/>
        </a:lnSpc>
        <a:spcBef>
          <a:spcPts val="800"/>
        </a:spcBef>
        <a:buSzPct val="90000"/>
        <a:buFont typeface="Arial" pitchFamily="34" charset="0"/>
        <a:buNone/>
        <a:defRPr sz="4300" kern="1200" baseline="0">
          <a:solidFill>
            <a:schemeClr val="accent3">
              <a:lumMod val="50000"/>
            </a:schemeClr>
          </a:solidFill>
          <a:latin typeface="+mn-lt"/>
          <a:ea typeface="+mn-ea"/>
          <a:cs typeface="+mn-cs"/>
        </a:defRPr>
      </a:lvl1pPr>
      <a:lvl2pPr marL="309019" indent="0" algn="l" defTabSz="1219090" rtl="0" eaLnBrk="1" latinLnBrk="0" hangingPunct="1">
        <a:lnSpc>
          <a:spcPct val="100000"/>
        </a:lnSpc>
        <a:spcBef>
          <a:spcPts val="800"/>
        </a:spcBef>
        <a:buSzPct val="90000"/>
        <a:buFont typeface="Arial" pitchFamily="34" charset="0"/>
        <a:buNone/>
        <a:defRPr sz="3700" kern="1200" baseline="0">
          <a:solidFill>
            <a:schemeClr val="accent3">
              <a:lumMod val="50000"/>
            </a:schemeClr>
          </a:solidFill>
          <a:latin typeface="+mn-lt"/>
          <a:ea typeface="+mn-ea"/>
          <a:cs typeface="+mn-cs"/>
        </a:defRPr>
      </a:lvl2pPr>
      <a:lvl3pPr marL="609570" indent="0" algn="l" defTabSz="121909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75" indent="0" algn="l" defTabSz="1219090" rtl="0" eaLnBrk="1" latinLnBrk="0" hangingPunct="1">
        <a:lnSpc>
          <a:spcPct val="100000"/>
        </a:lnSpc>
        <a:spcBef>
          <a:spcPts val="800"/>
        </a:spcBef>
        <a:buSzPct val="90000"/>
        <a:buFont typeface="Arial" pitchFamily="34" charset="0"/>
        <a:buNone/>
        <a:defRPr sz="2700" kern="1200" baseline="0">
          <a:solidFill>
            <a:schemeClr val="accent3">
              <a:lumMod val="50000"/>
            </a:schemeClr>
          </a:solidFill>
          <a:latin typeface="+mn-lt"/>
          <a:ea typeface="+mn-ea"/>
          <a:cs typeface="+mn-cs"/>
        </a:defRPr>
      </a:lvl4pPr>
      <a:lvl5pPr marL="1068863" indent="0" algn="l" defTabSz="121909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499"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04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588"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13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docs.chef.io/resource_package.html"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docs.chef.io/resource_service.html"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docs.chef.io/resource_file.html"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docs.chef.io/resource_file.html"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hyperlink" Target="https://docs.chef.io/resources.html" TargetMode="External"/><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1" y="8594298"/>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319042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smtClean="0"/>
              <a:t>Can </a:t>
            </a:r>
            <a:r>
              <a:rPr lang="en-US" dirty="0"/>
              <a:t>chef-apply </a:t>
            </a:r>
            <a:r>
              <a:rPr lang="en-US" dirty="0" smtClean="0"/>
              <a:t>Do</a:t>
            </a:r>
            <a:r>
              <a:rPr lang="en-US" dirty="0"/>
              <a:t>?</a:t>
            </a:r>
          </a:p>
        </p:txBody>
      </p:sp>
      <p:sp>
        <p:nvSpPr>
          <p:cNvPr id="3" name="Content Placeholder 2"/>
          <p:cNvSpPr>
            <a:spLocks noGrp="1"/>
          </p:cNvSpPr>
          <p:nvPr>
            <p:ph sz="quarter" idx="10"/>
          </p:nvPr>
        </p:nvSpPr>
        <p:spPr>
          <a:xfrm>
            <a:off x="1121104" y="2315965"/>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69586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4" y="3506119"/>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3" y="7483799"/>
            <a:ext cx="8917577" cy="524133"/>
          </a:xfrm>
        </p:spPr>
        <p:txBody>
          <a:bodyPr anchor="ctr">
            <a:normAutofit/>
          </a:bodyPr>
          <a:lstStyle>
            <a:lvl1pPr marL="0" indent="0" algn="ctr">
              <a:buNone/>
              <a:defRPr sz="1800">
                <a:solidFill>
                  <a:schemeClr val="tx1"/>
                </a:solidFill>
              </a:defRPr>
            </a:lvl1pPr>
          </a:lstStyle>
          <a:p>
            <a:pPr lvl="0"/>
            <a:r>
              <a:rPr lang="en-US" sz="3200" dirty="0"/>
              <a:t>https://docs.chef.io/resources.html</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220820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1"/>
            <a:ext cx="14898624" cy="1567583"/>
          </a:xfrm>
          <a:ln>
            <a:solidFill>
              <a:schemeClr val="tx1"/>
            </a:solidFill>
            <a:prstDash val="sysDash"/>
          </a:ln>
        </p:spPr>
        <p:txBody>
          <a:bodyPr/>
          <a:lstStyle/>
          <a:p>
            <a:r>
              <a:rPr lang="en-US" dirty="0">
                <a:latin typeface="Inconsolata" panose="020B0609030003000000" pitchFamily="49" charset="0"/>
              </a:rPr>
              <a:t>package </a:t>
            </a:r>
            <a:r>
              <a:rPr lang="en-US" dirty="0" smtClean="0">
                <a:latin typeface="Inconsolata" panose="020B0609030003000000" pitchFamily="49" charset="0"/>
              </a:rPr>
              <a:t>"httpd</a:t>
            </a:r>
            <a:r>
              <a:rPr lang="en-US" dirty="0">
                <a:latin typeface="Inconsolata" panose="020B0609030003000000" pitchFamily="49" charset="0"/>
              </a:rPr>
              <a:t>"</a:t>
            </a:r>
          </a:p>
          <a:p>
            <a:endParaRPr lang="en-US" dirty="0"/>
          </a:p>
        </p:txBody>
      </p:sp>
      <p:sp>
        <p:nvSpPr>
          <p:cNvPr id="13" name="Text Placeholder 4"/>
          <p:cNvSpPr txBox="1">
            <a:spLocks/>
          </p:cNvSpPr>
          <p:nvPr/>
        </p:nvSpPr>
        <p:spPr bwMode="white">
          <a:xfrm>
            <a:off x="677333" y="3674304"/>
            <a:ext cx="14898624" cy="342378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package named "httpd" is installed.</a:t>
            </a:r>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Inconsolata"/>
                <a:hlinkClick r:id="rId3"/>
              </a:rPr>
              <a:t>https://</a:t>
            </a:r>
            <a:r>
              <a:rPr lang="en-US" dirty="0" smtClean="0">
                <a:cs typeface="Inconsolata"/>
                <a:hlinkClick r:id="rId3"/>
              </a:rPr>
              <a:t>docs.chef.io/resource_package.html</a:t>
            </a:r>
            <a:endParaRPr lang="en-US" dirty="0" smtClean="0">
              <a:cs typeface="Inconsolata"/>
            </a:endParaRPr>
          </a:p>
          <a:p>
            <a:pPr algn="ctr"/>
            <a:endParaRPr lang="en-US" sz="2400" dirty="0">
              <a:cs typeface="Inconsolata"/>
            </a:endParaRPr>
          </a:p>
          <a:p>
            <a:pPr algn="ctr"/>
            <a:endParaRPr lang="en-US" sz="2400" dirty="0">
              <a:cs typeface="Inconsolata"/>
            </a:endParaRPr>
          </a:p>
        </p:txBody>
      </p:sp>
    </p:spTree>
    <p:extLst>
      <p:ext uri="{BB962C8B-B14F-4D97-AF65-F5344CB8AC3E}">
        <p14:creationId xmlns:p14="http://schemas.microsoft.com/office/powerpoint/2010/main" val="2317988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dirty="0">
                <a:latin typeface="Inconsolata" panose="020B0609030003000000" pitchFamily="49" charset="0"/>
              </a:rPr>
              <a:t>service "</a:t>
            </a:r>
            <a:r>
              <a:rPr lang="en-US" dirty="0" err="1">
                <a:latin typeface="Inconsolata" panose="020B0609030003000000" pitchFamily="49" charset="0"/>
              </a:rPr>
              <a:t>ntp</a:t>
            </a:r>
            <a:r>
              <a:rPr lang="en-US" dirty="0">
                <a:latin typeface="Inconsolata" panose="020B0609030003000000" pitchFamily="49" charset="0"/>
              </a:rPr>
              <a:t>" do</a:t>
            </a:r>
          </a:p>
          <a:p>
            <a:r>
              <a:rPr lang="en-US" dirty="0">
                <a:latin typeface="Inconsolata" panose="020B0609030003000000" pitchFamily="49" charset="0"/>
              </a:rPr>
              <a:t>  action [ :enable, :start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service named "</a:t>
            </a:r>
            <a:r>
              <a:rPr lang="en-US" sz="3700" dirty="0" err="1"/>
              <a:t>ntp</a:t>
            </a:r>
            <a:r>
              <a:rPr lang="en-US" sz="3700" dirty="0"/>
              <a:t>" is enabled (start on reboot) and started.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Inconsolata"/>
                <a:hlinkClick r:id="rId3"/>
              </a:rPr>
              <a:t>https://</a:t>
            </a:r>
            <a:r>
              <a:rPr lang="en-US" dirty="0" smtClean="0">
                <a:cs typeface="Inconsolata"/>
                <a:hlinkClick r:id="rId3"/>
              </a:rPr>
              <a:t>docs.chef.io/resource_service.html</a:t>
            </a:r>
            <a:endParaRPr lang="en-US" dirty="0" smtClean="0">
              <a:cs typeface="Inconsolata"/>
            </a:endParaRPr>
          </a:p>
          <a:p>
            <a:pPr algn="ctr"/>
            <a:endParaRPr lang="en-US" dirty="0" smtClean="0">
              <a:cs typeface="Inconsolata"/>
            </a:endParaRPr>
          </a:p>
          <a:p>
            <a:pPr algn="ctr"/>
            <a:endParaRPr lang="en-US" sz="2400" dirty="0">
              <a:cs typeface="Inconsolata"/>
            </a:endParaRPr>
          </a:p>
          <a:p>
            <a:pPr algn="ctr"/>
            <a:endParaRPr lang="en-US" sz="2400" dirty="0">
              <a:cs typeface="Inconsolata"/>
            </a:endParaRPr>
          </a:p>
        </p:txBody>
      </p:sp>
    </p:spTree>
    <p:extLst>
      <p:ext uri="{BB962C8B-B14F-4D97-AF65-F5344CB8AC3E}">
        <p14:creationId xmlns:p14="http://schemas.microsoft.com/office/powerpoint/2010/main" val="184541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content "This company is the property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"/etc/</a:t>
            </a:r>
            <a:r>
              <a:rPr lang="en-US" sz="3700" dirty="0" err="1"/>
              <a:t>motd</a:t>
            </a:r>
            <a:r>
              <a:rPr lang="en-US" sz="3700" dirty="0"/>
              <a:t>" is created with content "This company is the property ..."</a:t>
            </a:r>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Inconsolata"/>
                <a:hlinkClick r:id="rId3"/>
              </a:rPr>
              <a:t>https://</a:t>
            </a:r>
            <a:r>
              <a:rPr lang="en-US" dirty="0" smtClean="0">
                <a:cs typeface="Inconsolata"/>
                <a:hlinkClick r:id="rId3"/>
              </a:rPr>
              <a:t>docs.chef.io/resource_file.html</a:t>
            </a:r>
            <a:endParaRPr lang="en-US" dirty="0" smtClean="0">
              <a:cs typeface="Inconsolata"/>
            </a:endParaRPr>
          </a:p>
          <a:p>
            <a:pPr algn="ctr"/>
            <a:endParaRPr lang="en-US" dirty="0">
              <a:cs typeface="Inconsolata"/>
            </a:endParaRPr>
          </a:p>
        </p:txBody>
      </p:sp>
    </p:spTree>
    <p:extLst>
      <p:ext uri="{BB962C8B-B14F-4D97-AF65-F5344CB8AC3E}">
        <p14:creationId xmlns:p14="http://schemas.microsoft.com/office/powerpoint/2010/main" val="3437822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dirty="0">
                <a:latin typeface="Inconsolata" panose="020B0609030003000000" pitchFamily="49" charset="0"/>
              </a:rPr>
              <a:t>file "/</a:t>
            </a:r>
            <a:r>
              <a:rPr lang="en-US" dirty="0" err="1">
                <a:latin typeface="Inconsolata" panose="020B0609030003000000" pitchFamily="49" charset="0"/>
              </a:rPr>
              <a:t>etc</a:t>
            </a:r>
            <a:r>
              <a:rPr lang="en-US" dirty="0">
                <a:latin typeface="Inconsolata" panose="020B0609030003000000" pitchFamily="49" charset="0"/>
              </a:rPr>
              <a:t>/</a:t>
            </a:r>
            <a:r>
              <a:rPr lang="en-US" dirty="0" err="1">
                <a:latin typeface="Inconsolata" panose="020B0609030003000000" pitchFamily="49" charset="0"/>
              </a:rPr>
              <a:t>php.ini.default</a:t>
            </a:r>
            <a:r>
              <a:rPr lang="en-US" dirty="0">
                <a:latin typeface="Inconsolata" panose="020B0609030003000000" pitchFamily="49" charset="0"/>
              </a:rPr>
              <a:t>" do</a:t>
            </a:r>
          </a:p>
          <a:p>
            <a:r>
              <a:rPr lang="en-US" dirty="0">
                <a:latin typeface="Inconsolata" panose="020B0609030003000000" pitchFamily="49" charset="0"/>
              </a:rPr>
              <a:t>  action :delete</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en-US" sz="3700" dirty="0" err="1" smtClean="0"/>
              <a:t>etc</a:t>
            </a:r>
            <a:r>
              <a:rPr lang="en-US" sz="3700" dirty="0" smtClean="0"/>
              <a:t>/</a:t>
            </a:r>
            <a:r>
              <a:rPr lang="en-US" sz="3700" dirty="0" err="1" smtClean="0"/>
              <a:t>php.ini.default</a:t>
            </a:r>
            <a:r>
              <a:rPr lang="en-US" sz="3700" dirty="0" smtClean="0"/>
              <a:t>" </a:t>
            </a:r>
            <a:r>
              <a:rPr lang="en-US" sz="3700" dirty="0"/>
              <a:t>is deleted.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Inconsolata"/>
                <a:hlinkClick r:id="rId3"/>
              </a:rPr>
              <a:t>https://</a:t>
            </a:r>
            <a:r>
              <a:rPr lang="en-US" dirty="0" smtClean="0">
                <a:cs typeface="Inconsolata"/>
                <a:hlinkClick r:id="rId3"/>
              </a:rPr>
              <a:t>docs.chef.io/resource_file.html</a:t>
            </a:r>
            <a:endParaRPr lang="en-US" dirty="0" smtClean="0">
              <a:cs typeface="Inconsolata"/>
            </a:endParaRPr>
          </a:p>
          <a:p>
            <a:pPr algn="ctr"/>
            <a:endParaRPr lang="en-US" dirty="0">
              <a:cs typeface="Inconsolata"/>
            </a:endParaRPr>
          </a:p>
        </p:txBody>
      </p:sp>
    </p:spTree>
    <p:extLst>
      <p:ext uri="{BB962C8B-B14F-4D97-AF65-F5344CB8AC3E}">
        <p14:creationId xmlns:p14="http://schemas.microsoft.com/office/powerpoint/2010/main" val="1107161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–e </a:t>
            </a:r>
            <a:r>
              <a:rPr lang="en-US" dirty="0"/>
              <a:t>E</a:t>
            </a:r>
            <a:r>
              <a:rPr lang="en-US" dirty="0" smtClean="0"/>
              <a:t>xecute Option</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pic>
        <p:nvPicPr>
          <p:cNvPr id="8" name="Picture 7"/>
          <p:cNvPicPr>
            <a:picLocks noChangeAspect="1"/>
          </p:cNvPicPr>
          <p:nvPr/>
        </p:nvPicPr>
        <p:blipFill>
          <a:blip r:embed="rId3"/>
          <a:stretch>
            <a:fillRect/>
          </a:stretch>
        </p:blipFill>
        <p:spPr>
          <a:xfrm>
            <a:off x="1" y="1318652"/>
            <a:ext cx="1022351" cy="805432"/>
          </a:xfrm>
          <a:prstGeom prst="rect">
            <a:avLst/>
          </a:prstGeom>
        </p:spPr>
      </p:pic>
    </p:spTree>
    <p:extLst>
      <p:ext uri="{BB962C8B-B14F-4D97-AF65-F5344CB8AC3E}">
        <p14:creationId xmlns:p14="http://schemas.microsoft.com/office/powerpoint/2010/main" val="1213951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304801"/>
            <a:ext cx="15544800" cy="827577"/>
          </a:xfrm>
        </p:spPr>
        <p:txBody>
          <a:bodyPr>
            <a:normAutofit/>
          </a:bodyPr>
          <a:lstStyle/>
          <a:p>
            <a:r>
              <a:rPr lang="en-US" dirty="0" smtClean="0"/>
              <a:t>Group Exercise: Install </a:t>
            </a:r>
            <a:r>
              <a:rPr lang="en-US" dirty="0" err="1" smtClean="0"/>
              <a:t>nano</a:t>
            </a:r>
            <a:r>
              <a:rPr lang="en-US" dirty="0" smtClean="0"/>
              <a:t>, emacs or vim</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a:t>
            </a:r>
          </a:p>
          <a:p>
            <a:r>
              <a:rPr lang="en-US"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a:t>$ sudo chef-apply -e "package '</a:t>
            </a:r>
            <a:r>
              <a:rPr lang="en-US" dirty="0" err="1"/>
              <a:t>nano</a:t>
            </a:r>
            <a:r>
              <a:rPr lang="en-US" dirty="0"/>
              <a:t>'"</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293017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Did I </a:t>
            </a:r>
            <a:r>
              <a:rPr lang="en-US" dirty="0" smtClean="0"/>
              <a:t>Install My Editor?</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/bin/</a:t>
            </a:r>
            <a:r>
              <a:rPr lang="en-US" dirty="0" err="1"/>
              <a:t>nano</a:t>
            </a:r>
            <a:endParaRPr lang="en-US" dirty="0"/>
          </a:p>
        </p:txBody>
      </p:sp>
      <p:sp>
        <p:nvSpPr>
          <p:cNvPr id="4" name="Text Placeholder 3"/>
          <p:cNvSpPr>
            <a:spLocks noGrp="1"/>
          </p:cNvSpPr>
          <p:nvPr>
            <p:ph type="body" sz="quarter" idx="11"/>
          </p:nvPr>
        </p:nvSpPr>
        <p:spPr/>
        <p:txBody>
          <a:bodyPr>
            <a:normAutofit/>
          </a:bodyPr>
          <a:lstStyle/>
          <a:p>
            <a:r>
              <a:rPr lang="en-US" dirty="0"/>
              <a:t>$ which nano</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pic>
        <p:nvPicPr>
          <p:cNvPr id="9" name="Picture 8"/>
          <p:cNvPicPr>
            <a:picLocks noChangeAspect="1"/>
          </p:cNvPicPr>
          <p:nvPr/>
        </p:nvPicPr>
        <p:blipFill>
          <a:blip r:embed="rId3"/>
          <a:stretch>
            <a:fillRect/>
          </a:stretch>
        </p:blipFill>
        <p:spPr>
          <a:xfrm>
            <a:off x="1121103" y="2335028"/>
            <a:ext cx="14436844" cy="560989"/>
          </a:xfrm>
          <a:prstGeom prst="rect">
            <a:avLst/>
          </a:prstGeom>
        </p:spPr>
      </p:pic>
    </p:spTree>
    <p:extLst>
      <p:ext uri="{BB962C8B-B14F-4D97-AF65-F5344CB8AC3E}">
        <p14:creationId xmlns:p14="http://schemas.microsoft.com/office/powerpoint/2010/main" val="485260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Test </a:t>
            </a:r>
            <a:r>
              <a:rPr lang="en-US" dirty="0" smtClean="0"/>
              <a:t>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66" indent="-685766">
              <a:buFont typeface="+mj-lt"/>
              <a:buAutoNum type="arabicPeriod"/>
            </a:pPr>
            <a:r>
              <a:rPr lang="en-US" sz="3700" dirty="0"/>
              <a:t>What would happen if you ran the installation command again?</a:t>
            </a:r>
          </a:p>
          <a:p>
            <a:pPr marL="685766" indent="-685766">
              <a:buFont typeface="+mj-lt"/>
              <a:buAutoNum type="arabicPeriod"/>
            </a:pPr>
            <a:endParaRPr lang="en-US" sz="3700" dirty="0"/>
          </a:p>
          <a:p>
            <a:pPr marL="685766" indent="-685766">
              <a:buFont typeface="+mj-lt"/>
              <a:buAutoNum type="arabicPeriod"/>
            </a:pPr>
            <a:r>
              <a:rPr lang="en-US" sz="3700" dirty="0"/>
              <a:t>What would happen if the package were to become uninstalled?</a:t>
            </a:r>
          </a:p>
          <a:p>
            <a:endParaRPr lang="en-US" sz="3700" dirty="0"/>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091080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588" lvl="1" indent="-609570">
              <a:buFont typeface="Wingdings" panose="05000000000000000000" pitchFamily="2" charset="2"/>
              <a:buChar char="Ø"/>
            </a:pPr>
            <a:r>
              <a:rPr lang="en-US" dirty="0" smtClean="0"/>
              <a:t>Use Chef to install packages on your virtual workstation</a:t>
            </a:r>
          </a:p>
          <a:p>
            <a:pPr marL="918588" lvl="1" indent="-609570">
              <a:buFont typeface="Wingdings" panose="05000000000000000000" pitchFamily="2" charset="2"/>
              <a:buChar char="Ø"/>
            </a:pPr>
            <a:r>
              <a:rPr lang="en-US" dirty="0"/>
              <a:t>Use the </a:t>
            </a:r>
            <a:r>
              <a:rPr lang="en-US" dirty="0" smtClean="0"/>
              <a:t>chef-apply command</a:t>
            </a:r>
          </a:p>
          <a:p>
            <a:pPr marL="918588" lvl="1" indent="-609570">
              <a:buFont typeface="Wingdings" panose="05000000000000000000" pitchFamily="2" charset="2"/>
              <a:buChar char="Ø"/>
            </a:pPr>
            <a:r>
              <a:rPr lang="en-US" dirty="0" smtClean="0"/>
              <a:t>Create a basic Chef recipe file</a:t>
            </a:r>
          </a:p>
          <a:p>
            <a:pPr marL="918588" lvl="1" indent="-609570">
              <a:buFont typeface="Wingdings" panose="05000000000000000000" pitchFamily="2" charset="2"/>
              <a:buChar char="Ø"/>
            </a:pPr>
            <a:r>
              <a:rPr lang="en-US" dirty="0" smtClean="0"/>
              <a:t>Define Chef Resources</a:t>
            </a:r>
          </a:p>
          <a:p>
            <a:pPr lvl="1"/>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08834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a:latin typeface="Inconsolata"/>
                <a:cs typeface="Inconsolata"/>
              </a:rPr>
              <a:t>chef-apply</a:t>
            </a:r>
            <a:r>
              <a:rPr lang="en-US" sz="3700" dirty="0"/>
              <a:t> takes action only when it needs to. Think of it as test and repair. </a:t>
            </a:r>
          </a:p>
          <a:p>
            <a:endParaRPr lang="en-US" sz="3700" dirty="0" smtClean="0"/>
          </a:p>
          <a:p>
            <a:r>
              <a:rPr lang="en-US" sz="3700" dirty="0" smtClean="0"/>
              <a:t>Chef </a:t>
            </a:r>
            <a:r>
              <a:rPr lang="en-US" sz="3700" dirty="0"/>
              <a:t>looks at the current state of each resource and takes action only when that resource is out of policy.</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162611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578100" y="1267432"/>
            <a:ext cx="15099800" cy="6609139"/>
            <a:chOff x="433575" y="476853"/>
            <a:chExt cx="11324850" cy="4956854"/>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100"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68184"/>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38"/>
                <a:r>
                  <a:rPr lang="en-US" dirty="0">
                    <a:solidFill>
                      <a:srgbClr val="000000"/>
                    </a:solidFill>
                  </a:rPr>
                  <a:t>Is package named '</a:t>
                </a:r>
                <a:r>
                  <a:rPr lang="en-US" dirty="0" err="1">
                    <a:solidFill>
                      <a:srgbClr val="000000"/>
                    </a:solidFill>
                  </a:rPr>
                  <a:t>nano</a:t>
                </a:r>
                <a:r>
                  <a:rPr lang="en-US" dirty="0">
                    <a:solidFill>
                      <a:srgbClr val="000000"/>
                    </a:solidFill>
                  </a:rPr>
                  <a:t>'</a:t>
                </a:r>
                <a:br>
                  <a:rPr lang="en-US" dirty="0">
                    <a:solidFill>
                      <a:srgbClr val="000000"/>
                    </a:solidFill>
                  </a:rPr>
                </a:br>
                <a:r>
                  <a:rPr lang="en-US" dirty="0">
                    <a:solidFill>
                      <a:srgbClr val="000000"/>
                    </a:solidFill>
                  </a:rPr>
                  <a:t>installed?</a:t>
                </a:r>
              </a:p>
              <a:p>
                <a:pPr algn="ctr" defTabSz="1218738"/>
                <a:r>
                  <a:rPr lang="en-US"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Bring resource to desired state</a:t>
                </a:r>
              </a:p>
              <a:p>
                <a:pPr algn="ctr" defTabSz="121873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571916"/>
                <a:ext cx="3033471"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71916"/>
                <a:ext cx="3033470"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575251" y="476853"/>
              <a:ext cx="3041498" cy="641208"/>
            </a:xfrm>
            <a:prstGeom prst="rect">
              <a:avLst/>
            </a:prstGeom>
          </p:spPr>
          <p:txBody>
            <a:bodyPr vert="horz" wrap="square" lIns="121920" tIns="121920" rIns="121920" bIns="121920" rtlCol="0">
              <a:noAutofit/>
            </a:bodyPr>
            <a:lstStyle/>
            <a:p>
              <a:pPr algn="ctr"/>
              <a:r>
                <a:rPr lang="en-US" sz="4000" dirty="0" smtClean="0">
                  <a:latin typeface="Inconsolata"/>
                  <a:cs typeface="Inconsolata"/>
                </a:rPr>
                <a:t>package 'nano</a:t>
              </a:r>
              <a:r>
                <a:rPr lang="en-US" sz="4000" dirty="0">
                  <a:latin typeface="Inconsolata"/>
                  <a:cs typeface="Inconsolata"/>
                </a:rPr>
                <a:t>'</a:t>
              </a:r>
            </a:p>
          </p:txBody>
        </p:sp>
      </p:grpSp>
    </p:spTree>
    <p:extLst>
      <p:ext uri="{BB962C8B-B14F-4D97-AF65-F5344CB8AC3E}">
        <p14:creationId xmlns:p14="http://schemas.microsoft.com/office/powerpoint/2010/main" val="373230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fontScale="90000"/>
          </a:bodyPr>
          <a:lstStyle/>
          <a:p>
            <a:r>
              <a:rPr lang="en-US" dirty="0"/>
              <a:t>Group </a:t>
            </a:r>
            <a:r>
              <a:rPr lang="en-US" dirty="0" smtClean="0"/>
              <a:t>Exercise: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q"/>
            </a:pPr>
            <a:r>
              <a:rPr lang="en-US" dirty="0" smtClean="0"/>
              <a:t>Create a recipe file that defines the policy: </a:t>
            </a:r>
          </a:p>
          <a:p>
            <a:pPr marL="380981" indent="-380981">
              <a:buFont typeface="Wingdings" charset="2"/>
              <a:buChar char="q"/>
            </a:pPr>
            <a:r>
              <a:rPr lang="en-US" dirty="0" smtClean="0">
                <a:latin typeface="Inconsolata"/>
                <a:cs typeface="Inconsolata"/>
              </a:rPr>
              <a:t>The file named "</a:t>
            </a:r>
            <a:r>
              <a:rPr lang="en-US" dirty="0" err="1" smtClean="0">
                <a:latin typeface="Inconsolata"/>
                <a:cs typeface="Inconsolata"/>
              </a:rPr>
              <a:t>hello.txt</a:t>
            </a:r>
            <a:r>
              <a:rPr lang="en-US" dirty="0" smtClean="0">
                <a:latin typeface="Inconsolata"/>
                <a:cs typeface="Inconsolata"/>
              </a:rPr>
              <a:t>" is created with the content "Hello, world!".</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8766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endParaRPr lang="en-US" dirty="0"/>
          </a:p>
        </p:txBody>
      </p:sp>
      <p:sp>
        <p:nvSpPr>
          <p:cNvPr id="3" name="Title 2"/>
          <p:cNvSpPr>
            <a:spLocks noGrp="1"/>
          </p:cNvSpPr>
          <p:nvPr>
            <p:ph type="title"/>
          </p:nvPr>
        </p:nvSpPr>
        <p:spPr/>
        <p:txBody>
          <a:bodyPr/>
          <a:lstStyle/>
          <a:p>
            <a:r>
              <a:rPr lang="en-US" dirty="0" smtClean="0"/>
              <a:t>GE: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32799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dirty="0" smtClean="0"/>
              <a:t>file "</a:t>
            </a:r>
            <a:r>
              <a:rPr lang="en-US" dirty="0" err="1" smtClean="0"/>
              <a:t>hello.txt</a:t>
            </a:r>
            <a:r>
              <a:rPr lang="en-US" dirty="0" smtClean="0"/>
              <a:t>" do</a:t>
            </a:r>
          </a:p>
          <a:p>
            <a:r>
              <a:rPr lang="en-US" dirty="0" smtClean="0"/>
              <a:t>  content "Hello, world!"</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00" dirty="0"/>
              <a:t>~/</a:t>
            </a:r>
            <a:r>
              <a:rPr lang="en-US" sz="3700" dirty="0" err="1"/>
              <a:t>hello.rb</a:t>
            </a:r>
            <a:endParaRPr lang="en-US" sz="3700" dirty="0"/>
          </a:p>
        </p:txBody>
      </p:sp>
      <p:sp>
        <p:nvSpPr>
          <p:cNvPr id="7" name="Content Placeholder 6"/>
          <p:cNvSpPr>
            <a:spLocks noGrp="1"/>
          </p:cNvSpPr>
          <p:nvPr>
            <p:ph sz="quarter" idx="12"/>
          </p:nvPr>
        </p:nvSpPr>
        <p:spPr/>
        <p:txBody>
          <a:bodyPr/>
          <a:lstStyle/>
          <a:p>
            <a:r>
              <a:rPr lang="en-US" dirty="0"/>
              <a:t>The file named "hello.txt" is created with the content "Hello, world</a:t>
            </a:r>
            <a:r>
              <a:rPr lang="en-US" dirty="0" smtClean="0"/>
              <a:t>!"</a:t>
            </a:r>
            <a:endParaRPr lang="en-US" dirty="0"/>
          </a:p>
        </p:txBody>
      </p:sp>
      <p:sp>
        <p:nvSpPr>
          <p:cNvPr id="6" name="Text Placeholder 13"/>
          <p:cNvSpPr>
            <a:spLocks noGrp="1"/>
          </p:cNvSpPr>
          <p:nvPr>
            <p:ph type="body" sz="quarter" idx="4294967295"/>
          </p:nvPr>
        </p:nvSpPr>
        <p:spPr>
          <a:xfrm>
            <a:off x="4107043" y="7503623"/>
            <a:ext cx="8450653" cy="609640"/>
          </a:xfrm>
        </p:spPr>
        <p:txBody>
          <a:bodyPr>
            <a:normAutofit/>
          </a:bodyPr>
          <a:lstStyle/>
          <a:p>
            <a:pPr algn="ctr"/>
            <a:r>
              <a:rPr lang="en-US" sz="2400" dirty="0">
                <a:cs typeface="Inconsolata"/>
              </a:rPr>
              <a:t>https://docs.chef.io/resources.html</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520417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a:p>
            <a:endParaRPr lang="en-US" dirty="0"/>
          </a:p>
        </p:txBody>
      </p:sp>
      <p:sp>
        <p:nvSpPr>
          <p:cNvPr id="3" name="Title 2"/>
          <p:cNvSpPr>
            <a:spLocks noGrp="1"/>
          </p:cNvSpPr>
          <p:nvPr>
            <p:ph type="title"/>
          </p:nvPr>
        </p:nvSpPr>
        <p:spPr/>
        <p:txBody>
          <a:bodyPr/>
          <a:lstStyle/>
          <a:p>
            <a:r>
              <a:rPr lang="en-US" dirty="0" smtClean="0"/>
              <a:t>GE: Can </a:t>
            </a:r>
            <a:r>
              <a:rPr lang="en-US" dirty="0"/>
              <a:t>chef-apply </a:t>
            </a:r>
            <a:r>
              <a:rPr lang="en-US" dirty="0" smtClean="0"/>
              <a:t>Run </a:t>
            </a:r>
            <a:r>
              <a:rPr lang="en-US" dirty="0"/>
              <a:t>a </a:t>
            </a:r>
            <a:r>
              <a:rPr lang="en-US" dirty="0" smtClean="0"/>
              <a:t>Recipe File</a:t>
            </a:r>
            <a:r>
              <a:rPr lang="en-US" dirty="0"/>
              <a:t>?</a:t>
            </a:r>
          </a:p>
        </p:txBody>
      </p:sp>
      <p:sp>
        <p:nvSpPr>
          <p:cNvPr id="4" name="Text Placeholder 3"/>
          <p:cNvSpPr>
            <a:spLocks noGrp="1"/>
          </p:cNvSpPr>
          <p:nvPr>
            <p:ph type="body" sz="quarter" idx="11"/>
          </p:nvPr>
        </p:nvSpPr>
        <p:spPr/>
        <p:txBody>
          <a:bodyPr/>
          <a:lstStyle/>
          <a:p>
            <a:r>
              <a:rPr lang="en-US" dirty="0"/>
              <a:t>$ sudo chef-apply --help</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
        <p:nvSpPr>
          <p:cNvPr id="7" name="Rectangle 6"/>
          <p:cNvSpPr/>
          <p:nvPr/>
        </p:nvSpPr>
        <p:spPr bwMode="auto">
          <a:xfrm>
            <a:off x="1120569" y="23102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3131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Recipe: (chef-apply cookbook)::(chef-apply recipe)</a:t>
            </a:r>
          </a:p>
          <a:p>
            <a:r>
              <a:rPr lang="en-US" dirty="0"/>
              <a:t>  * file[hello.txt] action create</a:t>
            </a:r>
          </a:p>
          <a:p>
            <a:r>
              <a:rPr lang="en-US" dirty="0"/>
              <a:t>    - create new file hello.txt</a:t>
            </a:r>
          </a:p>
          <a:p>
            <a:r>
              <a:rPr lang="en-US" dirty="0"/>
              <a:t>    - update content in file hello.txt from none to 315f5b</a:t>
            </a:r>
          </a:p>
          <a:p>
            <a:r>
              <a:rPr lang="en-US" dirty="0"/>
              <a:t>    --- hello.txt       2015-09-14 22:38:29.386137524 +0000</a:t>
            </a:r>
          </a:p>
          <a:p>
            <a:r>
              <a:rPr lang="en-US" dirty="0"/>
              <a:t>    +++ ./.hello.txt20150914-1284-1w934it       2015-09-14 22:38:29.386137524 +0000</a:t>
            </a:r>
          </a:p>
          <a:p>
            <a:r>
              <a:rPr lang="en-US" dirty="0"/>
              <a:t>    @@ -1 +1,2 @@</a:t>
            </a:r>
          </a:p>
          <a:p>
            <a:r>
              <a:rPr lang="en-US" dirty="0"/>
              <a:t>    +Hello, world!</a:t>
            </a:r>
          </a:p>
          <a:p>
            <a:endParaRPr lang="en-US" dirty="0"/>
          </a:p>
        </p:txBody>
      </p:sp>
      <p:sp>
        <p:nvSpPr>
          <p:cNvPr id="3" name="Title 2"/>
          <p:cNvSpPr>
            <a:spLocks noGrp="1"/>
          </p:cNvSpPr>
          <p:nvPr>
            <p:ph type="title"/>
          </p:nvPr>
        </p:nvSpPr>
        <p:spPr/>
        <p:txBody>
          <a:bodyPr/>
          <a:lstStyle/>
          <a:p>
            <a:r>
              <a:rPr lang="en-US" dirty="0"/>
              <a:t>GE: </a:t>
            </a:r>
            <a:r>
              <a:rPr lang="en-US" dirty="0" smtClean="0"/>
              <a:t>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sudo chef-apply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
        <p:nvSpPr>
          <p:cNvPr id="8" name="Rectangle 7"/>
          <p:cNvSpPr/>
          <p:nvPr/>
        </p:nvSpPr>
        <p:spPr bwMode="auto">
          <a:xfrm>
            <a:off x="1120659" y="3234025"/>
            <a:ext cx="14417959" cy="291582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73936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GE: What 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20659"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82204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you ran the command again</a:t>
            </a:r>
            <a:r>
              <a:rPr lang="en-US" sz="3700" dirty="0" smtClean="0"/>
              <a:t>?</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63218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contents were modified?</a:t>
            </a:r>
          </a:p>
          <a:p>
            <a:endParaRPr lang="en-US" sz="3700" dirty="0"/>
          </a:p>
          <a:p>
            <a:r>
              <a:rPr lang="en-US" sz="3700" dirty="0"/>
              <a:t>Go ahead and modify the contents of 'hello.txt' with your text editor. Write the file and then think about what you expect to see in the output. Then run the chef-apply command again.</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0563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a:t>
            </a:r>
          </a:p>
          <a:p>
            <a:pPr lvl="1"/>
            <a:endParaRPr lang="en-US" dirty="0" smtClean="0"/>
          </a:p>
          <a:p>
            <a:pPr lvl="1"/>
            <a:r>
              <a:rPr lang="en-US" sz="4800" b="1" dirty="0"/>
              <a:t>emacs</a:t>
            </a:r>
          </a:p>
          <a:p>
            <a:pPr lvl="1"/>
            <a:r>
              <a:rPr lang="en-US" sz="4800" b="1" dirty="0"/>
              <a:t>nano</a:t>
            </a:r>
          </a:p>
          <a:p>
            <a:pPr lvl="1"/>
            <a:r>
              <a:rPr lang="en-US" sz="4800" b="1" dirty="0"/>
              <a:t>vi / vim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39314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were removed</a:t>
            </a:r>
            <a:r>
              <a:rPr lang="en-US" sz="3700" dirty="0" smtClean="0"/>
              <a:t>?</a:t>
            </a:r>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536510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permissions (mode), owner, or group changed?</a:t>
            </a:r>
          </a:p>
          <a:p>
            <a:endParaRPr lang="en-US" sz="3700" dirty="0"/>
          </a:p>
          <a:p>
            <a:r>
              <a:rPr lang="en-US" sz="3700" dirty="0"/>
              <a:t>Have we defined a policy for these attributes? </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46811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40" name="TextBox 39"/>
          <p:cNvSpPr txBox="1"/>
          <p:nvPr/>
        </p:nvSpPr>
        <p:spPr bwMode="white">
          <a:xfrm>
            <a:off x="3099940" y="6662543"/>
            <a:ext cx="9756160"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525161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a:latin typeface="Inconsolata"/>
                <a:cs typeface="Inconsolata"/>
              </a:rPr>
              <a:t> </a:t>
            </a:r>
            <a:r>
              <a:rPr lang="en-US" dirty="0" smtClean="0">
                <a:latin typeface="Inconsolata"/>
                <a:cs typeface="Inconsolata"/>
              </a:rPr>
              <a:t> content </a:t>
            </a:r>
            <a:r>
              <a:rPr lang="en-US" dirty="0">
                <a:latin typeface="Inconsolata"/>
                <a:cs typeface="Inconsolata"/>
              </a:rPr>
              <a:t>"</a:t>
            </a:r>
            <a:r>
              <a:rPr lang="en-US" dirty="0" smtClean="0">
                <a:latin typeface="Inconsolata"/>
                <a:cs typeface="Inconsolata"/>
              </a:rPr>
              <a:t>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5" name="Straight Connector 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8"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30" name="TextBox 29"/>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169463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7" name="Straight Connector 6"/>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5" y="4184857"/>
            <a:ext cx="1953084" cy="244280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cxnSp>
        <p:nvCxnSpPr>
          <p:cNvPr id="25" name="Straight Connector 2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27" name="TextBox 26"/>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520500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7618165" cy="1837864"/>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61141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10027160" y="5527705"/>
            <a:ext cx="1219200" cy="1219200"/>
          </a:xfrm>
          <a:prstGeom prst="rect">
            <a:avLst/>
          </a:prstGeom>
        </p:spPr>
        <p:txBody>
          <a:bodyPr vert="horz" wrap="none" lIns="121917" tIns="121917" rIns="121917" bIns="121917"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635634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5" y="2070849"/>
            <a:ext cx="13231907" cy="1358873"/>
          </a:xfrm>
        </p:spPr>
        <p:txBody>
          <a:bodyPr>
            <a:normAutofit/>
          </a:bodyPr>
          <a:lstStyle/>
          <a:p>
            <a:r>
              <a:rPr lang="en-US" dirty="0" smtClean="0"/>
              <a:t>Lab: The </a:t>
            </a:r>
            <a:r>
              <a:rPr lang="en-US" dirty="0" smtClean="0">
                <a:latin typeface="Inconsolata"/>
                <a:cs typeface="Inconsolata"/>
              </a:rPr>
              <a:t>file</a:t>
            </a:r>
            <a:r>
              <a:rPr lang="en-US" dirty="0" smtClean="0"/>
              <a:t> Resource</a:t>
            </a:r>
            <a:endParaRPr lang="en-US" dirty="0"/>
          </a:p>
        </p:txBody>
      </p:sp>
      <p:sp>
        <p:nvSpPr>
          <p:cNvPr id="3" name="Subtitle 2"/>
          <p:cNvSpPr>
            <a:spLocks noGrp="1"/>
          </p:cNvSpPr>
          <p:nvPr>
            <p:ph type="subTitle" idx="1"/>
          </p:nvPr>
        </p:nvSpPr>
        <p:spPr>
          <a:xfrm>
            <a:off x="3013754" y="3506117"/>
            <a:ext cx="10974132" cy="4807603"/>
          </a:xfrm>
        </p:spPr>
        <p:txBody>
          <a:bodyPr>
            <a:noAutofit/>
          </a:bodyPr>
          <a:lstStyle/>
          <a:p>
            <a:r>
              <a:rPr lang="en-US" sz="3200" b="1" dirty="0"/>
              <a:t>Read </a:t>
            </a:r>
            <a:r>
              <a:rPr lang="en-US" sz="3200" dirty="0">
                <a:hlinkClick r:id="rId3"/>
              </a:rPr>
              <a:t>https://docs.chef.io/resources.html</a:t>
            </a:r>
            <a:r>
              <a:rPr lang="en-US" sz="3200" dirty="0"/>
              <a:t> </a:t>
            </a:r>
            <a:endParaRPr lang="en-US" sz="3200" b="1" dirty="0">
              <a:solidFill>
                <a:schemeClr val="tx1"/>
              </a:solidFill>
            </a:endParaRPr>
          </a:p>
          <a:p>
            <a:r>
              <a:rPr lang="en-US" sz="3200" b="1" dirty="0">
                <a:solidFill>
                  <a:schemeClr val="tx1"/>
                </a:solidFill>
              </a:rPr>
              <a:t>Discover the file resource's:</a:t>
            </a:r>
          </a:p>
          <a:p>
            <a:pPr marL="1066723" lvl="1" indent="-457178" algn="l">
              <a:buFontTx/>
              <a:buChar char="•"/>
            </a:pPr>
            <a:r>
              <a:rPr lang="en-US" sz="2700" dirty="0">
                <a:solidFill>
                  <a:schemeClr val="tx1"/>
                </a:solidFill>
              </a:rPr>
              <a:t>default action.</a:t>
            </a:r>
          </a:p>
          <a:p>
            <a:pPr marL="1066723" lvl="1" indent="-457178" algn="l">
              <a:buFontTx/>
              <a:buChar char="•"/>
            </a:pPr>
            <a:r>
              <a:rPr lang="en-US" sz="2700" dirty="0">
                <a:solidFill>
                  <a:schemeClr val="tx1"/>
                </a:solidFill>
              </a:rPr>
              <a:t>default values for </a:t>
            </a:r>
            <a:r>
              <a:rPr lang="en-US" sz="2700" dirty="0">
                <a:solidFill>
                  <a:schemeClr val="tx1"/>
                </a:solidFill>
                <a:latin typeface="Inconsolata"/>
                <a:cs typeface="Inconsolata"/>
              </a:rPr>
              <a:t>mode</a:t>
            </a:r>
            <a:r>
              <a:rPr lang="en-US" sz="2700" dirty="0">
                <a:solidFill>
                  <a:schemeClr val="tx1"/>
                </a:solidFill>
              </a:rPr>
              <a:t>, </a:t>
            </a:r>
            <a:r>
              <a:rPr lang="en-US" sz="2700" dirty="0">
                <a:solidFill>
                  <a:schemeClr val="tx1"/>
                </a:solidFill>
                <a:latin typeface="Inconsolata"/>
                <a:cs typeface="Inconsolata"/>
              </a:rPr>
              <a:t>owner</a:t>
            </a:r>
            <a:r>
              <a:rPr lang="en-US" sz="2700" dirty="0">
                <a:solidFill>
                  <a:schemeClr val="tx1"/>
                </a:solidFill>
              </a:rPr>
              <a:t>, and </a:t>
            </a:r>
            <a:r>
              <a:rPr lang="en-US" sz="2700" dirty="0">
                <a:solidFill>
                  <a:schemeClr val="tx1"/>
                </a:solidFill>
                <a:latin typeface="Inconsolata"/>
                <a:cs typeface="Inconsolata"/>
              </a:rPr>
              <a:t>group</a:t>
            </a:r>
            <a:r>
              <a:rPr lang="en-US" sz="2700" dirty="0">
                <a:solidFill>
                  <a:schemeClr val="tx1"/>
                </a:solidFill>
              </a:rPr>
              <a:t>.</a:t>
            </a:r>
            <a:endParaRPr lang="en-US" sz="2700" dirty="0"/>
          </a:p>
          <a:p>
            <a:endParaRPr lang="en-US" sz="3200" b="1" dirty="0"/>
          </a:p>
          <a:p>
            <a:r>
              <a:rPr lang="en-US" sz="3200" b="1" dirty="0"/>
              <a:t>Update the </a:t>
            </a:r>
            <a:r>
              <a:rPr lang="en-US" sz="3200" b="1" dirty="0">
                <a:latin typeface="Inconsolata"/>
                <a:cs typeface="Inconsolata"/>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700" dirty="0">
                <a:solidFill>
                  <a:srgbClr val="3E4346"/>
                </a:solidFill>
              </a:rPr>
              <a:t>The </a:t>
            </a:r>
            <a:r>
              <a:rPr lang="en-US" sz="2700" dirty="0">
                <a:solidFill>
                  <a:srgbClr val="3E4346"/>
                </a:solidFill>
                <a:cs typeface="Inconsolata"/>
              </a:rPr>
              <a:t>file</a:t>
            </a:r>
            <a:r>
              <a:rPr lang="en-US" sz="2700" dirty="0">
                <a:solidFill>
                  <a:srgbClr val="3E4346"/>
                </a:solidFill>
              </a:rPr>
              <a:t> named </a:t>
            </a:r>
            <a:r>
              <a:rPr lang="en-US" sz="2700" dirty="0">
                <a:solidFill>
                  <a:srgbClr val="3E4346"/>
                </a:solidFill>
                <a:cs typeface="Inconsolata"/>
              </a:rPr>
              <a:t>"hello.txt" </a:t>
            </a:r>
            <a:r>
              <a:rPr lang="en-US" sz="2700" dirty="0">
                <a:solidFill>
                  <a:srgbClr val="3E4346"/>
                </a:solidFill>
              </a:rPr>
              <a:t>should be </a:t>
            </a:r>
            <a:r>
              <a:rPr lang="en-US" sz="2700" dirty="0">
                <a:solidFill>
                  <a:srgbClr val="3E4346"/>
                </a:solidFill>
                <a:cs typeface="Inconsolata"/>
              </a:rPr>
              <a:t>created</a:t>
            </a:r>
            <a:r>
              <a:rPr lang="en-US" sz="2700" dirty="0">
                <a:solidFill>
                  <a:srgbClr val="3E4346"/>
                </a:solidFill>
              </a:rPr>
              <a:t> with the </a:t>
            </a:r>
            <a:r>
              <a:rPr lang="en-US" sz="2700" dirty="0">
                <a:solidFill>
                  <a:srgbClr val="3E4346"/>
                </a:solidFill>
                <a:cs typeface="Inconsolata"/>
              </a:rPr>
              <a:t>content</a:t>
            </a:r>
            <a:r>
              <a:rPr lang="en-US" sz="2700" b="1" dirty="0">
                <a:solidFill>
                  <a:srgbClr val="3E4346"/>
                </a:solidFill>
              </a:rPr>
              <a:t> </a:t>
            </a:r>
            <a:r>
              <a:rPr lang="en-US" sz="2700" dirty="0">
                <a:solidFill>
                  <a:srgbClr val="3E4346"/>
                </a:solidFill>
              </a:rPr>
              <a:t>"Hello, world!", </a:t>
            </a:r>
            <a:r>
              <a:rPr lang="en-US" sz="2700" dirty="0">
                <a:solidFill>
                  <a:srgbClr val="3E4346"/>
                </a:solidFill>
                <a:cs typeface="Inconsolata"/>
              </a:rPr>
              <a:t>mode</a:t>
            </a:r>
            <a:r>
              <a:rPr lang="en-US" sz="2700" dirty="0">
                <a:solidFill>
                  <a:srgbClr val="3E4346"/>
                </a:solidFill>
              </a:rPr>
              <a:t> "0644", </a:t>
            </a:r>
            <a:r>
              <a:rPr lang="en-US" sz="2700" dirty="0">
                <a:solidFill>
                  <a:srgbClr val="3E4346"/>
                </a:solidFill>
                <a:cs typeface="Inconsolata"/>
              </a:rPr>
              <a:t>owner</a:t>
            </a:r>
            <a:r>
              <a:rPr lang="en-US" sz="2700" dirty="0">
                <a:solidFill>
                  <a:srgbClr val="3E4346"/>
                </a:solidFill>
              </a:rPr>
              <a:t> is "root", and </a:t>
            </a:r>
            <a:r>
              <a:rPr lang="en-US" sz="2700" dirty="0">
                <a:solidFill>
                  <a:srgbClr val="3E4346"/>
                </a:solidFill>
                <a:cs typeface="Inconsolata"/>
              </a:rPr>
              <a:t>group</a:t>
            </a:r>
            <a:r>
              <a:rPr lang="en-US" sz="2700" dirty="0">
                <a:solidFill>
                  <a:srgbClr val="3E4346"/>
                </a:solidFill>
              </a:rPr>
              <a:t> is "root".</a:t>
            </a: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58751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Lab: The Updated file Resource</a:t>
            </a:r>
            <a:endParaRPr lang="en-US" dirty="0"/>
          </a:p>
        </p:txBody>
      </p:sp>
      <p:sp>
        <p:nvSpPr>
          <p:cNvPr id="3" name="Content Placeholder 2"/>
          <p:cNvSpPr>
            <a:spLocks noGrp="1"/>
          </p:cNvSpPr>
          <p:nvPr>
            <p:ph sz="quarter" idx="10"/>
          </p:nvPr>
        </p:nvSpPr>
        <p:spPr>
          <a:xfrm>
            <a:off x="1121106" y="2113747"/>
            <a:ext cx="7065287" cy="5944404"/>
          </a:xfrm>
        </p:spPr>
        <p:txBody>
          <a:bodyPr/>
          <a:lstStyle/>
          <a:p>
            <a:r>
              <a:rPr lang="en-US" dirty="0"/>
              <a:t>file "</a:t>
            </a:r>
            <a:r>
              <a:rPr lang="en-US" dirty="0" err="1"/>
              <a:t>hello.txt</a:t>
            </a:r>
            <a:r>
              <a:rPr lang="en-US" dirty="0"/>
              <a:t>" do</a:t>
            </a:r>
          </a:p>
          <a:p>
            <a:r>
              <a:rPr lang="en-US" dirty="0"/>
              <a:t>  content "Hello, world!"</a:t>
            </a:r>
          </a:p>
          <a:p>
            <a:r>
              <a:rPr lang="en-US" dirty="0" smtClean="0"/>
              <a:t>  mode </a:t>
            </a:r>
            <a:r>
              <a:rPr lang="en-US" dirty="0"/>
              <a:t>"0644"</a:t>
            </a:r>
          </a:p>
          <a:p>
            <a:r>
              <a:rPr lang="en-US" dirty="0"/>
              <a:t>  owner "root"</a:t>
            </a:r>
          </a:p>
          <a:p>
            <a:r>
              <a:rPr lang="en-US" dirty="0"/>
              <a:t>  group "root</a:t>
            </a:r>
            <a:r>
              <a:rPr lang="en-US" dirty="0" smtClean="0"/>
              <a:t>"</a:t>
            </a:r>
          </a:p>
          <a:p>
            <a:r>
              <a:rPr lang="en-US" dirty="0" smtClean="0"/>
              <a:t>  action :create</a:t>
            </a:r>
            <a:endParaRPr lang="en-US" dirty="0"/>
          </a:p>
          <a:p>
            <a:r>
              <a:rPr lang="en-US"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00" dirty="0"/>
              <a:t>~/</a:t>
            </a:r>
            <a:r>
              <a:rPr lang="en-US" sz="3700" dirty="0" err="1"/>
              <a:t>hello.rb</a:t>
            </a:r>
            <a:endParaRPr lang="en-US" sz="3700" dirty="0"/>
          </a:p>
        </p:txBody>
      </p:sp>
      <p:sp>
        <p:nvSpPr>
          <p:cNvPr id="5" name="Content Placeholder 4"/>
          <p:cNvSpPr>
            <a:spLocks noGrp="1"/>
          </p:cNvSpPr>
          <p:nvPr>
            <p:ph sz="quarter" idx="12"/>
          </p:nvPr>
        </p:nvSpPr>
        <p:spPr>
          <a:xfrm>
            <a:off x="8478347" y="1879834"/>
            <a:ext cx="7066455" cy="6294529"/>
          </a:xfrm>
        </p:spPr>
        <p:txBody>
          <a:bodyPr>
            <a:normAutofit/>
          </a:bodyPr>
          <a:lstStyle/>
          <a:p>
            <a:r>
              <a:rPr lang="en-US" sz="3700" dirty="0"/>
              <a:t>The default action is to create (not necessary to define it).</a:t>
            </a:r>
          </a:p>
          <a:p>
            <a:endParaRPr lang="en-US" sz="3700" dirty="0"/>
          </a:p>
          <a:p>
            <a:r>
              <a:rPr lang="en-US" sz="3700" dirty="0"/>
              <a:t>The default mode is "0644".</a:t>
            </a:r>
          </a:p>
          <a:p>
            <a:endParaRPr lang="en-US" sz="3700" dirty="0"/>
          </a:p>
          <a:p>
            <a:r>
              <a:rPr lang="en-US" sz="3700" dirty="0"/>
              <a:t>The default owner is the current user (could change).</a:t>
            </a:r>
          </a:p>
          <a:p>
            <a:endParaRPr lang="en-US" sz="3700" dirty="0"/>
          </a:p>
          <a:p>
            <a:r>
              <a:rPr lang="en-US" sz="3700" dirty="0"/>
              <a:t>The default group is the POSIX group (if available).</a:t>
            </a:r>
          </a:p>
        </p:txBody>
      </p:sp>
      <p:sp>
        <p:nvSpPr>
          <p:cNvPr id="12" name="Text Placeholder 6"/>
          <p:cNvSpPr>
            <a:spLocks noGrp="1"/>
          </p:cNvSpPr>
          <p:nvPr>
            <p:ph type="body" sz="quarter" idx="14"/>
          </p:nvPr>
        </p:nvSpPr>
        <p:spPr>
          <a:xfrm>
            <a:off x="1121084" y="3541321"/>
            <a:ext cx="7044267" cy="2675375"/>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83788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967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Linux Editor Reference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Below are tips for using these editors:</a:t>
            </a:r>
          </a:p>
          <a:p>
            <a:pPr lvl="1"/>
            <a:endParaRPr lang="en-US" dirty="0" smtClean="0"/>
          </a:p>
          <a:p>
            <a:pPr lvl="1"/>
            <a:r>
              <a:rPr lang="en-US" sz="4800" b="1" dirty="0"/>
              <a:t>emacs</a:t>
            </a:r>
          </a:p>
          <a:p>
            <a:pPr lvl="1"/>
            <a:r>
              <a:rPr lang="en-US" sz="4800" b="1" dirty="0"/>
              <a:t>nano</a:t>
            </a:r>
          </a:p>
          <a:p>
            <a:pPr lvl="1"/>
            <a:r>
              <a:rPr lang="en-US" sz="4800" b="1" dirty="0"/>
              <a:t>vi / vim</a:t>
            </a:r>
            <a:endParaRPr lang="en-US" sz="4800" dirty="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502192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r>
              <a:rPr lang="en-US" sz="3200" dirty="0"/>
              <a:t>Create a recipe file named </a:t>
            </a:r>
            <a:r>
              <a:rPr lang="en-US" sz="3200" dirty="0">
                <a:latin typeface="Inconsolata"/>
                <a:cs typeface="Inconsolata"/>
              </a:rPr>
              <a:t>"</a:t>
            </a:r>
            <a:r>
              <a:rPr lang="en-US" sz="3200" dirty="0" err="1">
                <a:latin typeface="Inconsolata"/>
                <a:cs typeface="Inconsolata"/>
              </a:rPr>
              <a:t>setup.rb</a:t>
            </a:r>
            <a:r>
              <a:rPr lang="en-US" sz="3200" dirty="0">
                <a:latin typeface="Inconsolata"/>
                <a:cs typeface="Inconsolata"/>
              </a:rPr>
              <a:t>"</a:t>
            </a:r>
            <a:r>
              <a:rPr lang="en-US" sz="3200" dirty="0"/>
              <a:t> that defines the policy: </a:t>
            </a:r>
            <a:endParaRPr lang="en-US" sz="3200" dirty="0" smtClean="0"/>
          </a:p>
          <a:p>
            <a:pPr marL="1066749" lvl="1" indent="-457189" algn="l">
              <a:buFont typeface="Wingdings" charset="2"/>
              <a:buChar char="q"/>
            </a:pPr>
            <a:r>
              <a:rPr lang="en-US" sz="2700" dirty="0">
                <a:solidFill>
                  <a:srgbClr val="3E4346"/>
                </a:solidFill>
              </a:rPr>
              <a:t>The </a:t>
            </a:r>
            <a:r>
              <a:rPr lang="en-US" sz="2700" dirty="0">
                <a:solidFill>
                  <a:srgbClr val="3E4346"/>
                </a:solidFill>
                <a:cs typeface="Inconsolata"/>
              </a:rPr>
              <a:t>package</a:t>
            </a:r>
            <a:r>
              <a:rPr lang="en-US" sz="2700" dirty="0">
                <a:solidFill>
                  <a:srgbClr val="3E4346"/>
                </a:solidFill>
              </a:rPr>
              <a:t> named "nano" is installed.</a:t>
            </a:r>
          </a:p>
          <a:p>
            <a:pPr marL="1066749" lvl="1" indent="-457189" algn="l">
              <a:buFont typeface="Wingdings" charset="2"/>
              <a:buChar char="q"/>
            </a:pPr>
            <a:r>
              <a:rPr lang="en-US" sz="2700" dirty="0">
                <a:solidFill>
                  <a:srgbClr val="3E4346"/>
                </a:solidFill>
              </a:rPr>
              <a:t>The </a:t>
            </a:r>
            <a:r>
              <a:rPr lang="en-US" sz="2700" dirty="0">
                <a:solidFill>
                  <a:srgbClr val="3E4346"/>
                </a:solidFill>
                <a:cs typeface="Inconsolata"/>
              </a:rPr>
              <a:t>package</a:t>
            </a:r>
            <a:r>
              <a:rPr lang="en-US" sz="2700" dirty="0">
                <a:solidFill>
                  <a:srgbClr val="3E4346"/>
                </a:solidFill>
              </a:rPr>
              <a:t> named "tree" is installed.</a:t>
            </a:r>
          </a:p>
          <a:p>
            <a:pPr marL="1066749" lvl="1" indent="-457189" algn="l">
              <a:buFont typeface="Wingdings" charset="2"/>
              <a:buChar char="q"/>
            </a:pPr>
            <a:r>
              <a:rPr lang="en-US" sz="2700" dirty="0">
                <a:solidFill>
                  <a:srgbClr val="3E4346"/>
                </a:solidFill>
              </a:rPr>
              <a:t>The </a:t>
            </a:r>
            <a:r>
              <a:rPr lang="en-US" sz="2700" dirty="0">
                <a:solidFill>
                  <a:srgbClr val="3E4346"/>
                </a:solidFill>
                <a:cs typeface="Inconsolata"/>
              </a:rPr>
              <a:t>file</a:t>
            </a:r>
            <a:r>
              <a:rPr lang="en-US" sz="2700" dirty="0">
                <a:solidFill>
                  <a:srgbClr val="3E4346"/>
                </a:solidFill>
              </a:rPr>
              <a:t> named "/</a:t>
            </a:r>
            <a:r>
              <a:rPr lang="en-US" sz="2700" dirty="0" err="1">
                <a:solidFill>
                  <a:srgbClr val="3E4346"/>
                </a:solidFill>
              </a:rPr>
              <a:t>etc</a:t>
            </a:r>
            <a:r>
              <a:rPr lang="en-US" sz="2700" dirty="0">
                <a:solidFill>
                  <a:srgbClr val="3E4346"/>
                </a:solidFill>
              </a:rPr>
              <a:t>/</a:t>
            </a:r>
            <a:r>
              <a:rPr lang="en-US" sz="2700" dirty="0" err="1">
                <a:solidFill>
                  <a:srgbClr val="3E4346"/>
                </a:solidFill>
              </a:rPr>
              <a:t>motd</a:t>
            </a:r>
            <a:r>
              <a:rPr lang="en-US" sz="2700" dirty="0">
                <a:solidFill>
                  <a:srgbClr val="3E4346"/>
                </a:solidFill>
              </a:rPr>
              <a:t>" is created with the </a:t>
            </a:r>
            <a:r>
              <a:rPr lang="en-US" sz="2700" dirty="0">
                <a:solidFill>
                  <a:srgbClr val="3E4346"/>
                </a:solidFill>
                <a:cs typeface="Inconsolata"/>
              </a:rPr>
              <a:t>content</a:t>
            </a:r>
            <a:r>
              <a:rPr lang="en-US" sz="2700" dirty="0">
                <a:solidFill>
                  <a:srgbClr val="3E4346"/>
                </a:solidFill>
              </a:rPr>
              <a:t> "Property of ..."</a:t>
            </a:r>
            <a:r>
              <a:rPr lang="en-US" sz="2700" dirty="0" smtClean="0">
                <a:solidFill>
                  <a:srgbClr val="3E4346"/>
                </a:solidFill>
              </a:rPr>
              <a:t>.</a:t>
            </a:r>
            <a:endParaRPr lang="en-US" sz="3200" dirty="0" smtClean="0"/>
          </a:p>
          <a:p>
            <a:endParaRPr lang="en-US" sz="3200" dirty="0"/>
          </a:p>
          <a:p>
            <a:r>
              <a:rPr lang="en-US" sz="3200" dirty="0" smtClean="0"/>
              <a:t>Use </a:t>
            </a:r>
            <a:r>
              <a:rPr lang="en-US" sz="3200" dirty="0" smtClean="0">
                <a:latin typeface="Inconsolata"/>
                <a:cs typeface="Inconsolata"/>
              </a:rPr>
              <a:t>chef-apply</a:t>
            </a:r>
            <a:r>
              <a:rPr lang="en-US" sz="3200" dirty="0" smtClean="0"/>
              <a:t> to apply the recipe file named "</a:t>
            </a:r>
            <a:r>
              <a:rPr lang="en-US" sz="3200" dirty="0" err="1" smtClean="0">
                <a:latin typeface="Inconsolata"/>
                <a:cs typeface="Inconsolata"/>
              </a:rPr>
              <a:t>setup.rb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Tree>
    <p:extLst>
      <p:ext uri="{BB962C8B-B14F-4D97-AF65-F5344CB8AC3E}">
        <p14:creationId xmlns:p14="http://schemas.microsoft.com/office/powerpoint/2010/main" val="3109321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6" y="2113747"/>
            <a:ext cx="7065287" cy="5936844"/>
          </a:xfrm>
        </p:spPr>
        <p:txBody>
          <a:bodyPr>
            <a:normAutofit lnSpcReduction="10000"/>
          </a:bodyPr>
          <a:lstStyle/>
          <a:p>
            <a:r>
              <a:rPr lang="en-US" dirty="0"/>
              <a:t>package "nano"</a:t>
            </a:r>
          </a:p>
          <a:p>
            <a:r>
              <a:rPr lang="en-US" dirty="0"/>
              <a:t>package "vim"</a:t>
            </a:r>
          </a:p>
          <a:p>
            <a:r>
              <a:rPr lang="en-US" dirty="0"/>
              <a:t>package "emacs</a:t>
            </a:r>
            <a:r>
              <a:rPr lang="en-US" dirty="0" smtClean="0"/>
              <a:t>"</a:t>
            </a:r>
          </a:p>
          <a:p>
            <a:endParaRPr lang="en-US" dirty="0" smtClean="0"/>
          </a:p>
          <a:p>
            <a:r>
              <a:rPr lang="en-US" dirty="0" smtClean="0"/>
              <a:t>package "tree"</a:t>
            </a:r>
            <a:endParaRPr lang="en-US" dirty="0"/>
          </a:p>
          <a:p>
            <a:endParaRPr lang="en-US" dirty="0"/>
          </a:p>
          <a:p>
            <a:r>
              <a:rPr lang="en-US" dirty="0"/>
              <a:t>file "/</a:t>
            </a:r>
            <a:r>
              <a:rPr lang="en-US" dirty="0" err="1"/>
              <a:t>etc</a:t>
            </a:r>
            <a:r>
              <a:rPr lang="en-US" dirty="0"/>
              <a:t>/</a:t>
            </a:r>
            <a:r>
              <a:rPr lang="en-US" dirty="0" err="1"/>
              <a:t>motd</a:t>
            </a:r>
            <a:r>
              <a:rPr lang="en-US" dirty="0"/>
              <a:t>" do</a:t>
            </a:r>
          </a:p>
          <a:p>
            <a:r>
              <a:rPr lang="en-US" dirty="0"/>
              <a:t>  content "Property </a:t>
            </a:r>
            <a:r>
              <a:rPr lang="en-US" dirty="0" smtClean="0"/>
              <a:t>of .</a:t>
            </a:r>
            <a:r>
              <a:rPr lang="en-US" dirty="0"/>
              <a:t>.."</a:t>
            </a:r>
          </a:p>
          <a:p>
            <a:r>
              <a:rPr lang="en-US" dirty="0" smtClean="0"/>
              <a:t>end</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00" dirty="0"/>
              <a:t>~/</a:t>
            </a:r>
            <a:r>
              <a:rPr lang="en-US" sz="3700" dirty="0" err="1"/>
              <a:t>setup.rb</a:t>
            </a:r>
            <a:endParaRPr lang="en-US" sz="3700" dirty="0"/>
          </a:p>
        </p:txBody>
      </p:sp>
      <p:sp>
        <p:nvSpPr>
          <p:cNvPr id="5" name="Content Placeholder 4"/>
          <p:cNvSpPr>
            <a:spLocks noGrp="1"/>
          </p:cNvSpPr>
          <p:nvPr>
            <p:ph sz="quarter" idx="12"/>
          </p:nvPr>
        </p:nvSpPr>
        <p:spPr/>
        <p:txBody>
          <a:bodyPr>
            <a:normAutofit/>
          </a:bodyPr>
          <a:lstStyle/>
          <a:p>
            <a:r>
              <a:rPr lang="en-US" sz="3700" dirty="0"/>
              <a:t>The package named </a:t>
            </a:r>
            <a:r>
              <a:rPr lang="en-US" sz="3700" dirty="0" smtClean="0"/>
              <a:t>"nano" </a:t>
            </a:r>
            <a:r>
              <a:rPr lang="en-US" sz="3700" dirty="0"/>
              <a:t>is installed.</a:t>
            </a:r>
          </a:p>
          <a:p>
            <a:endParaRPr lang="en-US" sz="3700" dirty="0"/>
          </a:p>
          <a:p>
            <a:r>
              <a:rPr lang="en-US" sz="3700" dirty="0"/>
              <a:t>The package named </a:t>
            </a:r>
            <a:r>
              <a:rPr lang="en-US" sz="3700" dirty="0" smtClean="0"/>
              <a:t>"tree" </a:t>
            </a:r>
            <a:r>
              <a:rPr lang="en-US" sz="3700" dirty="0"/>
              <a:t>is installed.</a:t>
            </a:r>
          </a:p>
          <a:p>
            <a:endParaRPr lang="en-US" sz="3700" dirty="0"/>
          </a:p>
          <a:p>
            <a:r>
              <a:rPr lang="en-US" sz="3700" dirty="0"/>
              <a:t>The file named "/</a:t>
            </a:r>
            <a:r>
              <a:rPr lang="en-US" sz="3700" dirty="0" err="1"/>
              <a:t>etc</a:t>
            </a:r>
            <a:r>
              <a:rPr lang="en-US" sz="3700" dirty="0"/>
              <a:t>/</a:t>
            </a:r>
            <a:r>
              <a:rPr lang="en-US" sz="3700" dirty="0" err="1"/>
              <a:t>motd</a:t>
            </a:r>
            <a:r>
              <a:rPr lang="en-US" sz="3700" dirty="0"/>
              <a:t>" is created with the content "Property of ...".</a:t>
            </a:r>
          </a:p>
          <a:p>
            <a:endParaRPr lang="en-US" sz="3700"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430757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617673"/>
          </a:xfrm>
        </p:spPr>
        <p:txBody>
          <a:bodyPr/>
          <a:lstStyle/>
          <a:p>
            <a:r>
              <a:rPr lang="en-US" dirty="0"/>
              <a:t>Recipe: (chef-apply cookbook)::(chef-apply recipe)</a:t>
            </a:r>
          </a:p>
          <a:p>
            <a:r>
              <a:rPr lang="en-US" dirty="0"/>
              <a:t>  * </a:t>
            </a:r>
            <a:r>
              <a:rPr lang="en-US" dirty="0" err="1"/>
              <a:t>apt_package</a:t>
            </a:r>
            <a:r>
              <a:rPr lang="en-US" dirty="0"/>
              <a:t>[vim] action install (up to date)</a:t>
            </a:r>
          </a:p>
          <a:p>
            <a:r>
              <a:rPr lang="en-US" dirty="0"/>
              <a:t>  * </a:t>
            </a:r>
            <a:r>
              <a:rPr lang="en-US" dirty="0" err="1"/>
              <a:t>apt_package</a:t>
            </a:r>
            <a:r>
              <a:rPr lang="en-US" dirty="0"/>
              <a:t>[tree] action install</a:t>
            </a:r>
          </a:p>
          <a:p>
            <a:r>
              <a:rPr lang="en-US" dirty="0"/>
              <a:t>    - install version 1.6.0-1 of package tree</a:t>
            </a:r>
          </a:p>
          <a:p>
            <a:r>
              <a:rPr lang="en-US" dirty="0"/>
              <a:t>  * file[/</a:t>
            </a:r>
            <a:r>
              <a:rPr lang="en-US" dirty="0" err="1"/>
              <a:t>etc</a:t>
            </a:r>
            <a:r>
              <a:rPr lang="en-US" dirty="0"/>
              <a:t>/</a:t>
            </a:r>
            <a:r>
              <a:rPr lang="en-US" dirty="0" err="1"/>
              <a:t>motd</a:t>
            </a:r>
            <a:r>
              <a:rPr lang="en-US" dirty="0"/>
              <a:t>] action create</a:t>
            </a:r>
          </a:p>
          <a:p>
            <a:r>
              <a:rPr lang="en-US" dirty="0"/>
              <a:t>    - create new file /</a:t>
            </a:r>
            <a:r>
              <a:rPr lang="en-US" dirty="0" err="1"/>
              <a:t>etc</a:t>
            </a:r>
            <a:r>
              <a:rPr lang="en-US" dirty="0"/>
              <a:t>/</a:t>
            </a:r>
            <a:r>
              <a:rPr lang="en-US" dirty="0" err="1"/>
              <a:t>motd</a:t>
            </a:r>
            <a:endParaRPr lang="en-US" dirty="0"/>
          </a:p>
          <a:p>
            <a:r>
              <a:rPr lang="en-US" dirty="0"/>
              <a:t>    - update content in file /</a:t>
            </a:r>
            <a:r>
              <a:rPr lang="en-US" dirty="0" err="1"/>
              <a:t>etc</a:t>
            </a:r>
            <a:r>
              <a:rPr lang="en-US" dirty="0"/>
              <a:t>/</a:t>
            </a:r>
            <a:r>
              <a:rPr lang="en-US" dirty="0" err="1"/>
              <a:t>motd</a:t>
            </a:r>
            <a:r>
              <a:rPr lang="en-US" dirty="0"/>
              <a:t> from none to d100eb</a:t>
            </a:r>
          </a:p>
          <a:p>
            <a:r>
              <a:rPr lang="en-US" dirty="0"/>
              <a:t>    --- /</a:t>
            </a:r>
            <a:r>
              <a:rPr lang="en-US" dirty="0" err="1"/>
              <a:t>etc</a:t>
            </a:r>
            <a:r>
              <a:rPr lang="en-US" dirty="0"/>
              <a:t>/</a:t>
            </a:r>
            <a:r>
              <a:rPr lang="en-US" dirty="0" err="1"/>
              <a:t>motd</a:t>
            </a:r>
            <a:r>
              <a:rPr lang="en-US" dirty="0"/>
              <a:t>	2015-05-11 23:17:00.869570000 +0000</a:t>
            </a:r>
          </a:p>
          <a:p>
            <a:r>
              <a:rPr lang="en-US" dirty="0"/>
              <a:t>    +++ /</a:t>
            </a:r>
            <a:r>
              <a:rPr lang="en-US" dirty="0" err="1"/>
              <a:t>etc</a:t>
            </a:r>
            <a:r>
              <a:rPr lang="en-US" dirty="0"/>
              <a:t>/.motd20150511-1762-trppu1	2015-05-11 23:17:00.865570000 +0000</a:t>
            </a:r>
          </a:p>
          <a:p>
            <a:r>
              <a:rPr lang="en-US" dirty="0"/>
              <a:t>    @@ -1 +1,2 @@</a:t>
            </a:r>
          </a:p>
          <a:p>
            <a:r>
              <a:rPr lang="en-US" dirty="0"/>
              <a:t>    +Property of ...</a:t>
            </a:r>
          </a:p>
        </p:txBody>
      </p:sp>
      <p:sp>
        <p:nvSpPr>
          <p:cNvPr id="3" name="Title 2"/>
          <p:cNvSpPr>
            <a:spLocks noGrp="1"/>
          </p:cNvSpPr>
          <p:nvPr>
            <p:ph type="title"/>
          </p:nvPr>
        </p:nvSpPr>
        <p:spPr/>
        <p:txBody>
          <a:bodyPr/>
          <a:lstStyle/>
          <a:p>
            <a:r>
              <a:rPr lang="en-US" dirty="0" smtClean="0"/>
              <a:t>Lab: Apply </a:t>
            </a:r>
            <a:r>
              <a:rPr lang="en-US" dirty="0"/>
              <a:t>t</a:t>
            </a:r>
            <a:r>
              <a:rPr lang="en-US" dirty="0" smtClean="0"/>
              <a:t>he </a:t>
            </a:r>
            <a:r>
              <a:rPr lang="en-US" dirty="0"/>
              <a:t>S</a:t>
            </a:r>
            <a:r>
              <a:rPr lang="en-US" dirty="0" smtClean="0"/>
              <a:t>etup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950381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353453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864649"/>
          </a:xfrm>
        </p:spPr>
        <p:txBody>
          <a:bodyPr>
            <a:normAutofit fontScale="92500"/>
          </a:bodyPr>
          <a:lstStyle/>
          <a:p>
            <a:pPr>
              <a:lnSpc>
                <a:spcPct val="90000"/>
              </a:lnSpc>
            </a:pPr>
            <a:r>
              <a:rPr lang="en-US" dirty="0"/>
              <a:t>What is a resource?</a:t>
            </a:r>
          </a:p>
          <a:p>
            <a:pPr>
              <a:lnSpc>
                <a:spcPct val="90000"/>
              </a:lnSpc>
            </a:pPr>
            <a:endParaRPr lang="en-US" dirty="0" smtClean="0"/>
          </a:p>
          <a:p>
            <a:pPr>
              <a:lnSpc>
                <a:spcPct val="90000"/>
              </a:lnSpc>
            </a:pPr>
            <a:r>
              <a:rPr lang="en-US" dirty="0" smtClean="0"/>
              <a:t>What </a:t>
            </a:r>
            <a:r>
              <a:rPr lang="en-US" dirty="0"/>
              <a:t>are some other possible examples of resources?</a:t>
            </a:r>
          </a:p>
          <a:p>
            <a:pPr>
              <a:lnSpc>
                <a:spcPct val="90000"/>
              </a:lnSpc>
            </a:pPr>
            <a:endParaRPr lang="en-US" dirty="0"/>
          </a:p>
          <a:p>
            <a:pPr>
              <a:lnSpc>
                <a:spcPct val="90000"/>
              </a:lnSpc>
            </a:pPr>
            <a:r>
              <a:rPr lang="en-US" dirty="0"/>
              <a:t>How did the examples resources we wrote describe the desired state of an element of our infrastructure?</a:t>
            </a:r>
          </a:p>
          <a:p>
            <a:pPr>
              <a:lnSpc>
                <a:spcPct val="90000"/>
              </a:lnSpc>
            </a:pPr>
            <a:endParaRPr lang="en-US" dirty="0"/>
          </a:p>
          <a:p>
            <a:pPr>
              <a:lnSpc>
                <a:spcPct val="90000"/>
              </a:lnSpc>
            </a:pPr>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26744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 &amp; A</a:t>
            </a:r>
            <a:endParaRPr lang="en-US" dirty="0"/>
          </a:p>
        </p:txBody>
      </p:sp>
      <p:sp>
        <p:nvSpPr>
          <p:cNvPr id="3" name="Subtitle 2"/>
          <p:cNvSpPr>
            <a:spLocks noGrp="1"/>
          </p:cNvSpPr>
          <p:nvPr>
            <p:ph type="subTitle" idx="1"/>
          </p:nvPr>
        </p:nvSpPr>
        <p:spPr>
          <a:xfrm>
            <a:off x="3013754" y="3505073"/>
            <a:ext cx="10974132" cy="4864649"/>
          </a:xfrm>
        </p:spPr>
        <p:txBody>
          <a:bodyPr>
            <a:normAutofit/>
          </a:bodyPr>
          <a:lstStyle/>
          <a:p>
            <a:r>
              <a:rPr lang="en-US" dirty="0"/>
              <a:t>What questions can </a:t>
            </a:r>
            <a:r>
              <a:rPr lang="en-US" dirty="0" smtClean="0"/>
              <a:t>we </a:t>
            </a:r>
            <a:r>
              <a:rPr lang="en-US" dirty="0"/>
              <a:t>answer for you? </a:t>
            </a:r>
          </a:p>
          <a:p>
            <a:pPr marL="609570" indent="-609570">
              <a:buFont typeface="Arial"/>
              <a:buChar char="•"/>
            </a:pPr>
            <a:endParaRPr lang="en-US" dirty="0" smtClean="0">
              <a:latin typeface="Inconsolata"/>
              <a:cs typeface="Inconsolata"/>
            </a:endParaRPr>
          </a:p>
          <a:p>
            <a:pPr marL="609570" indent="-609570">
              <a:buFont typeface="Arial"/>
              <a:buChar char="•"/>
            </a:pPr>
            <a:r>
              <a:rPr lang="en-US" dirty="0" smtClean="0">
                <a:latin typeface="Inconsolata"/>
                <a:cs typeface="Inconsolata"/>
              </a:rPr>
              <a:t>chef-apply</a:t>
            </a:r>
          </a:p>
          <a:p>
            <a:pPr marL="609570" indent="-609570">
              <a:buFont typeface="Arial"/>
              <a:buChar char="•"/>
            </a:pPr>
            <a:r>
              <a:rPr lang="en-US" dirty="0" smtClean="0"/>
              <a:t>Resources</a:t>
            </a:r>
          </a:p>
          <a:p>
            <a:pPr marL="609570" indent="-609570">
              <a:buFont typeface="Arial"/>
              <a:buChar char="•"/>
            </a:pPr>
            <a:r>
              <a:rPr lang="en-US" dirty="0" smtClean="0"/>
              <a:t>Resource - default actions and default attributes</a:t>
            </a:r>
          </a:p>
          <a:p>
            <a:pPr marL="609570" indent="-609570">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570787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409029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About Nano?</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a:t>
            </a:r>
            <a:r>
              <a:rPr lang="en-US" dirty="0" err="1"/>
              <a:t>usr</a:t>
            </a:r>
            <a:r>
              <a:rPr lang="en-US" dirty="0"/>
              <a:t>/bin/which: no nano in (/</a:t>
            </a:r>
            <a:r>
              <a:rPr lang="en-US" dirty="0" err="1"/>
              <a:t>usr</a:t>
            </a:r>
            <a:r>
              <a:rPr lang="en-US" dirty="0"/>
              <a:t>/local/bin:/bin:/</a:t>
            </a:r>
            <a:r>
              <a:rPr lang="en-US" dirty="0" err="1"/>
              <a:t>usr</a:t>
            </a:r>
            <a:r>
              <a:rPr lang="en-US" dirty="0"/>
              <a:t>/bin:/</a:t>
            </a:r>
            <a:r>
              <a:rPr lang="en-US" dirty="0" err="1"/>
              <a:t>usr</a:t>
            </a:r>
            <a:r>
              <a:rPr lang="en-US" dirty="0"/>
              <a:t>/local/</a:t>
            </a:r>
            <a:r>
              <a:rPr lang="en-US" dirty="0" err="1"/>
              <a:t>sbin</a:t>
            </a:r>
            <a:r>
              <a:rPr lang="en-US" dirty="0"/>
              <a:t>:/</a:t>
            </a:r>
            <a:r>
              <a:rPr lang="en-US" dirty="0" err="1"/>
              <a:t>usr</a:t>
            </a:r>
            <a:r>
              <a:rPr lang="en-US" dirty="0"/>
              <a:t>/</a:t>
            </a:r>
            <a:r>
              <a:rPr lang="en-US" dirty="0" err="1"/>
              <a:t>sbin</a:t>
            </a:r>
            <a:r>
              <a:rPr lang="en-US" dirty="0"/>
              <a:t>:/</a:t>
            </a:r>
            <a:r>
              <a:rPr lang="en-US" dirty="0" err="1"/>
              <a:t>sbin</a:t>
            </a:r>
            <a:r>
              <a:rPr lang="en-US" dirty="0"/>
              <a:t>:/home/chef/bin)</a:t>
            </a:r>
          </a:p>
        </p:txBody>
      </p:sp>
      <p:sp>
        <p:nvSpPr>
          <p:cNvPr id="4" name="Text Placeholder 3"/>
          <p:cNvSpPr>
            <a:spLocks noGrp="1"/>
          </p:cNvSpPr>
          <p:nvPr>
            <p:ph type="body" sz="quarter" idx="11"/>
          </p:nvPr>
        </p:nvSpPr>
        <p:spPr/>
        <p:txBody>
          <a:bodyPr>
            <a:normAutofit/>
          </a:bodyPr>
          <a:lstStyle/>
          <a:p>
            <a:r>
              <a:rPr lang="en-US" dirty="0" smtClean="0"/>
              <a:t>$ which </a:t>
            </a:r>
            <a:r>
              <a:rPr lang="en-US" dirty="0" err="1" smtClean="0"/>
              <a:t>nano</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937944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Vim?</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a:t>
            </a:r>
            <a:r>
              <a:rPr lang="en-US" dirty="0" err="1"/>
              <a:t>usr</a:t>
            </a:r>
            <a:r>
              <a:rPr lang="en-US" dirty="0"/>
              <a:t>/bin/which: no vim in (/</a:t>
            </a:r>
            <a:r>
              <a:rPr lang="en-US" dirty="0" err="1"/>
              <a:t>usr</a:t>
            </a:r>
            <a:r>
              <a:rPr lang="en-US" dirty="0"/>
              <a:t>/local/bin:/bin:/</a:t>
            </a:r>
            <a:r>
              <a:rPr lang="en-US" dirty="0" err="1"/>
              <a:t>usr</a:t>
            </a:r>
            <a:r>
              <a:rPr lang="en-US" dirty="0"/>
              <a:t>/bin:/</a:t>
            </a:r>
            <a:r>
              <a:rPr lang="en-US" dirty="0" err="1"/>
              <a:t>usr</a:t>
            </a:r>
            <a:r>
              <a:rPr lang="en-US" dirty="0"/>
              <a:t>/local/</a:t>
            </a:r>
            <a:r>
              <a:rPr lang="en-US" dirty="0" err="1"/>
              <a:t>sbin</a:t>
            </a:r>
            <a:r>
              <a:rPr lang="en-US" dirty="0"/>
              <a:t>:/</a:t>
            </a:r>
            <a:r>
              <a:rPr lang="en-US" dirty="0" err="1"/>
              <a:t>usr</a:t>
            </a:r>
            <a:r>
              <a:rPr lang="en-US" dirty="0"/>
              <a:t>/</a:t>
            </a:r>
            <a:r>
              <a:rPr lang="en-US" dirty="0" err="1"/>
              <a:t>sbin</a:t>
            </a:r>
            <a:r>
              <a:rPr lang="en-US" dirty="0"/>
              <a:t>:/</a:t>
            </a:r>
            <a:r>
              <a:rPr lang="en-US" dirty="0" err="1"/>
              <a:t>sbin</a:t>
            </a:r>
            <a:r>
              <a:rPr lang="en-US" dirty="0"/>
              <a:t>:/home/chef/bin)</a:t>
            </a:r>
          </a:p>
        </p:txBody>
      </p:sp>
      <p:sp>
        <p:nvSpPr>
          <p:cNvPr id="4" name="Text Placeholder 3"/>
          <p:cNvSpPr>
            <a:spLocks noGrp="1"/>
          </p:cNvSpPr>
          <p:nvPr>
            <p:ph type="body" sz="quarter" idx="11"/>
          </p:nvPr>
        </p:nvSpPr>
        <p:spPr/>
        <p:txBody>
          <a:bodyPr>
            <a:normAutofit/>
          </a:bodyPr>
          <a:lstStyle/>
          <a:p>
            <a:r>
              <a:rPr lang="en-US" dirty="0" smtClean="0"/>
              <a:t>$ which vim</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294353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Emacs?</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a:t>
            </a:r>
            <a:r>
              <a:rPr lang="en-US" dirty="0" err="1"/>
              <a:t>usr</a:t>
            </a:r>
            <a:r>
              <a:rPr lang="en-US" dirty="0"/>
              <a:t>/bin/which: no emacs in (/</a:t>
            </a:r>
            <a:r>
              <a:rPr lang="en-US" dirty="0" err="1"/>
              <a:t>usr</a:t>
            </a:r>
            <a:r>
              <a:rPr lang="en-US" dirty="0"/>
              <a:t>/local/bin:/bin:/</a:t>
            </a:r>
            <a:r>
              <a:rPr lang="en-US" dirty="0" err="1"/>
              <a:t>usr</a:t>
            </a:r>
            <a:r>
              <a:rPr lang="en-US" dirty="0"/>
              <a:t>/bin:/</a:t>
            </a:r>
            <a:r>
              <a:rPr lang="en-US" dirty="0" err="1"/>
              <a:t>usr</a:t>
            </a:r>
            <a:r>
              <a:rPr lang="en-US" dirty="0"/>
              <a:t>/local/</a:t>
            </a:r>
            <a:r>
              <a:rPr lang="en-US" dirty="0" err="1"/>
              <a:t>sbin</a:t>
            </a:r>
            <a:r>
              <a:rPr lang="en-US" dirty="0"/>
              <a:t>:/</a:t>
            </a:r>
            <a:r>
              <a:rPr lang="en-US" dirty="0" err="1"/>
              <a:t>usr</a:t>
            </a:r>
            <a:r>
              <a:rPr lang="en-US" dirty="0"/>
              <a:t>/</a:t>
            </a:r>
            <a:r>
              <a:rPr lang="en-US" dirty="0" err="1"/>
              <a:t>sbin</a:t>
            </a:r>
            <a:r>
              <a:rPr lang="en-US" dirty="0"/>
              <a:t>:/</a:t>
            </a:r>
            <a:r>
              <a:rPr lang="en-US" dirty="0" err="1"/>
              <a:t>sbin</a:t>
            </a:r>
            <a:r>
              <a:rPr lang="en-US" dirty="0"/>
              <a:t>:/home/chef/bin)</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817158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91581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chef-apply?</a:t>
            </a:r>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smtClean="0"/>
              <a:t>chef-apply</a:t>
            </a:r>
            <a:r>
              <a:rPr lang="en-US" sz="3700" dirty="0" smtClean="0"/>
              <a:t> is a command-line application that allows us to work with resources and recipes files.</a:t>
            </a:r>
          </a:p>
          <a:p>
            <a:endParaRPr lang="en-US" sz="3700" dirty="0"/>
          </a:p>
          <a:p>
            <a:endParaRPr lang="en-US" sz="37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837407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14336</TotalTime>
  <Words>4364</Words>
  <Application>Microsoft Office PowerPoint</Application>
  <PresentationFormat>Custom</PresentationFormat>
  <Paragraphs>594</Paragraphs>
  <Slides>46</Slides>
  <Notes>46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ＭＳ Ｐゴシック</vt:lpstr>
      <vt:lpstr>Arial</vt:lpstr>
      <vt:lpstr>Courier New</vt:lpstr>
      <vt:lpstr>Gill Sans</vt:lpstr>
      <vt:lpstr>Inconsolata</vt:lpstr>
      <vt:lpstr>Wingdings</vt:lpstr>
      <vt:lpstr>ChefDk3.2Template</vt:lpstr>
      <vt:lpstr>Chef Resources</vt:lpstr>
      <vt:lpstr>Objectives</vt:lpstr>
      <vt:lpstr>Choose an Editor</vt:lpstr>
      <vt:lpstr>Linux Editor Reference</vt:lpstr>
      <vt:lpstr>GE: How About Nano?</vt:lpstr>
      <vt:lpstr>GE: How About Vim?</vt:lpstr>
      <vt:lpstr>GE: How About Emacs?</vt:lpstr>
      <vt:lpstr>Learning Chef</vt:lpstr>
      <vt:lpstr>What is chef-apply?</vt:lpstr>
      <vt:lpstr>What Can chef-apply Do?</vt:lpstr>
      <vt:lpstr>Resources</vt:lpstr>
      <vt:lpstr>Example: Package</vt:lpstr>
      <vt:lpstr>Example: Service</vt:lpstr>
      <vt:lpstr>Example: File</vt:lpstr>
      <vt:lpstr>Example: File</vt:lpstr>
      <vt:lpstr>Using the –e Execute Option</vt:lpstr>
      <vt:lpstr>Group Exercise: Install nano, emacs or vim</vt:lpstr>
      <vt:lpstr>Group Exercise: Did I Install My Editor?</vt:lpstr>
      <vt:lpstr>Group Exercise: Test and Repair</vt:lpstr>
      <vt:lpstr>Test and Repair</vt:lpstr>
      <vt:lpstr>Test and Repair</vt:lpstr>
      <vt:lpstr>Group Exercise: Hello, World?</vt:lpstr>
      <vt:lpstr>GE: Create and Open a Recipe File</vt:lpstr>
      <vt:lpstr>GE: Create a Recipe File Named hello.rb</vt:lpstr>
      <vt:lpstr>GE: Can chef-apply Run a Recipe File?</vt:lpstr>
      <vt:lpstr>GE: Apply a Recipe File</vt:lpstr>
      <vt:lpstr>GE: What Does hello.txt Say?</vt:lpstr>
      <vt:lpstr>GE: Test and Repair</vt:lpstr>
      <vt:lpstr>GE: Test and Repair</vt:lpstr>
      <vt:lpstr>Test and Repair</vt:lpstr>
      <vt:lpstr>Test and Repair</vt:lpstr>
      <vt:lpstr>Resource Definition</vt:lpstr>
      <vt:lpstr>Resource Definition</vt:lpstr>
      <vt:lpstr>Resource Definition</vt:lpstr>
      <vt:lpstr>Resource Definition</vt:lpstr>
      <vt:lpstr>Resource Definition</vt:lpstr>
      <vt:lpstr>Lab: The file Resource</vt:lpstr>
      <vt:lpstr>Lab: The Updated file Resource</vt:lpstr>
      <vt:lpstr>Questions</vt:lpstr>
      <vt:lpstr>Lab: Workstation Setup</vt:lpstr>
      <vt:lpstr>Lab: Workstation Setup Recipe File</vt:lpstr>
      <vt:lpstr>Lab: Apply the Setup Recipe</vt:lpstr>
      <vt:lpstr>Let's Talk About Resources</vt:lpstr>
      <vt:lpstr>Discussion</vt:lpstr>
      <vt:lpstr>Q &amp; 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1840</cp:revision>
  <cp:lastPrinted>2015-02-07T23:49:10Z</cp:lastPrinted>
  <dcterms:created xsi:type="dcterms:W3CDTF">2012-09-13T17:36:07Z</dcterms:created>
  <dcterms:modified xsi:type="dcterms:W3CDTF">2015-10-05T15:24:18Z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